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712" r:id="rId2"/>
    <p:sldMasterId id="2147483700" r:id="rId3"/>
  </p:sldMasterIdLst>
  <p:notesMasterIdLst>
    <p:notesMasterId r:id="rId41"/>
  </p:notesMasterIdLst>
  <p:handoutMasterIdLst>
    <p:handoutMasterId r:id="rId42"/>
  </p:handoutMasterIdLst>
  <p:sldIdLst>
    <p:sldId id="256" r:id="rId4"/>
    <p:sldId id="259" r:id="rId5"/>
    <p:sldId id="270" r:id="rId6"/>
    <p:sldId id="295" r:id="rId7"/>
    <p:sldId id="294" r:id="rId8"/>
    <p:sldId id="271" r:id="rId9"/>
    <p:sldId id="298" r:id="rId10"/>
    <p:sldId id="296" r:id="rId11"/>
    <p:sldId id="272" r:id="rId12"/>
    <p:sldId id="275" r:id="rId13"/>
    <p:sldId id="276" r:id="rId14"/>
    <p:sldId id="300" r:id="rId15"/>
    <p:sldId id="301" r:id="rId16"/>
    <p:sldId id="305" r:id="rId17"/>
    <p:sldId id="307" r:id="rId18"/>
    <p:sldId id="306" r:id="rId19"/>
    <p:sldId id="308" r:id="rId20"/>
    <p:sldId id="309" r:id="rId21"/>
    <p:sldId id="310" r:id="rId22"/>
    <p:sldId id="302" r:id="rId23"/>
    <p:sldId id="303" r:id="rId24"/>
    <p:sldId id="304" r:id="rId25"/>
    <p:sldId id="278" r:id="rId26"/>
    <p:sldId id="279" r:id="rId27"/>
    <p:sldId id="280" r:id="rId28"/>
    <p:sldId id="281" r:id="rId29"/>
    <p:sldId id="282" r:id="rId30"/>
    <p:sldId id="283" r:id="rId31"/>
    <p:sldId id="284" r:id="rId32"/>
    <p:sldId id="315" r:id="rId33"/>
    <p:sldId id="285" r:id="rId34"/>
    <p:sldId id="286" r:id="rId35"/>
    <p:sldId id="287" r:id="rId36"/>
    <p:sldId id="288" r:id="rId37"/>
    <p:sldId id="289" r:id="rId38"/>
    <p:sldId id="290" r:id="rId39"/>
    <p:sldId id="291" r:id="rId40"/>
  </p:sldIdLst>
  <p:sldSz cx="9144000" cy="6858000" type="screen4x3"/>
  <p:notesSz cx="6858000" cy="9144000"/>
  <p:embeddedFontLst>
    <p:embeddedFont>
      <p:font typeface="华文行楷" pitchFamily="2" charset="-122"/>
      <p:regular r:id="rId43"/>
    </p:embeddedFont>
    <p:embeddedFont>
      <p:font typeface="华文新魏" pitchFamily="2" charset="-122"/>
      <p:regular r:id="rId44"/>
    </p:embeddedFont>
    <p:embeddedFont>
      <p:font typeface="微软雅黑" pitchFamily="34" charset="-122"/>
      <p:regular r:id="rId45"/>
      <p:bold r:id="rId46"/>
    </p:embeddedFont>
    <p:embeddedFont>
      <p:font typeface="Calibri" pitchFamily="34" charset="0"/>
      <p:regular r:id="rId47"/>
      <p:bold r:id="rId48"/>
      <p:italic r:id="rId49"/>
      <p:boldItalic r:id="rId50"/>
    </p:embeddedFont>
    <p:embeddedFont>
      <p:font typeface="Cambria" pitchFamily="18" charset="0"/>
      <p:regular r:id="rId51"/>
      <p:bold r:id="rId52"/>
      <p:italic r:id="rId53"/>
      <p:boldItalic r:id="rId54"/>
    </p:embeddedFont>
    <p:embeddedFont>
      <p:font typeface="仿宋" pitchFamily="49" charset="-122"/>
      <p:regular r:id="rId55"/>
    </p:embeddedFont>
    <p:embeddedFont>
      <p:font typeface="MS PGothic" pitchFamily="34" charset="-128"/>
      <p:regular r:id="rId56"/>
    </p:embeddedFont>
    <p:embeddedFont>
      <p:font typeface="隶书" pitchFamily="49" charset="-122"/>
      <p:regular r:id="rId57"/>
    </p:embeddedFont>
  </p:embeddedFont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09" autoAdjust="0"/>
  </p:normalViewPr>
  <p:slideViewPr>
    <p:cSldViewPr>
      <p:cViewPr varScale="1">
        <p:scale>
          <a:sx n="66" d="100"/>
          <a:sy n="66" d="100"/>
        </p:scale>
        <p:origin x="-1506" y="-114"/>
      </p:cViewPr>
      <p:guideLst>
        <p:guide orient="horz" pos="2160"/>
        <p:guide pos="2880"/>
      </p:guideLst>
    </p:cSldViewPr>
  </p:slideViewPr>
  <p:outlineViewPr>
    <p:cViewPr>
      <p:scale>
        <a:sx n="33" d="100"/>
        <a:sy n="33" d="100"/>
      </p:scale>
      <p:origin x="84" y="17046"/>
    </p:cViewPr>
  </p:outlineViewPr>
  <p:notesTextViewPr>
    <p:cViewPr>
      <p:scale>
        <a:sx n="100" d="100"/>
        <a:sy n="100" d="100"/>
      </p:scale>
      <p:origin x="0" y="0"/>
    </p:cViewPr>
  </p:notesTextViewPr>
  <p:notesViewPr>
    <p:cSldViewPr>
      <p:cViewPr varScale="1">
        <p:scale>
          <a:sx n="54" d="100"/>
          <a:sy n="54" d="100"/>
        </p:scale>
        <p:origin x="-258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54"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7.fntdata"/><Relationship Id="rId57" Type="http://schemas.openxmlformats.org/officeDocument/2006/relationships/font" Target="fonts/font15.fntdata"/><Relationship Id="rId61"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8" Type="http://schemas.openxmlformats.org/officeDocument/2006/relationships/slide" Target="slides/slide5.xml"/><Relationship Id="rId51" Type="http://schemas.openxmlformats.org/officeDocument/2006/relationships/font" Target="fonts/font9.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4.fntdata"/><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E83AC4-070B-45BE-9A41-4A2025E282BE}" type="datetimeFigureOut">
              <a:rPr lang="zh-CN" altLang="en-US" smtClean="0"/>
              <a:pPr/>
              <a:t>2012/12/25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FE4C84-0AD3-46D6-825E-FC6A74C1F224}" type="slidenum">
              <a:rPr lang="zh-CN" altLang="en-US" smtClean="0"/>
              <a:pPr/>
              <a:t>‹#›</a:t>
            </a:fld>
            <a:endParaRPr lang="zh-CN" altLang="en-US"/>
          </a:p>
        </p:txBody>
      </p:sp>
    </p:spTree>
    <p:extLst>
      <p:ext uri="{BB962C8B-B14F-4D97-AF65-F5344CB8AC3E}">
        <p14:creationId xmlns="" xmlns:p14="http://schemas.microsoft.com/office/powerpoint/2010/main" val="42666463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461EC9-980E-433D-9D37-89F21A37DB7B}" type="datetimeFigureOut">
              <a:rPr lang="zh-CN" altLang="en-US" smtClean="0"/>
              <a:pPr/>
              <a:t>2012/12/25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41EF83-4BA7-4EA6-8866-89070A28D698}" type="slidenum">
              <a:rPr lang="zh-CN" altLang="en-US" smtClean="0"/>
              <a:pPr/>
              <a:t>‹#›</a:t>
            </a:fld>
            <a:endParaRPr lang="zh-CN" altLang="en-US"/>
          </a:p>
        </p:txBody>
      </p:sp>
    </p:spTree>
    <p:extLst>
      <p:ext uri="{BB962C8B-B14F-4D97-AF65-F5344CB8AC3E}">
        <p14:creationId xmlns="" xmlns:p14="http://schemas.microsoft.com/office/powerpoint/2010/main" val="14916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C41EF83-4BA7-4EA6-8866-89070A28D698}" type="slidenum">
              <a:rPr lang="zh-CN" altLang="en-US" smtClean="0"/>
              <a:pPr/>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a:defRPr/>
            </a:pPr>
            <a:fld id="{37E5424A-16AB-4DCB-84F9-40574D9D7EF6}" type="datetime1">
              <a:rPr lang="zh-CN" altLang="en-US" smtClean="0"/>
              <a:pPr>
                <a:defRPr/>
              </a:pPr>
              <a:t>2012/12/25</a:t>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3DB4C0F6-DA4C-404B-A47F-8755243DF4D4}" type="slidenum">
              <a:rPr lang="zh-CN" altLang="en-US" smtClean="0"/>
              <a:pPr>
                <a:defRPr/>
              </a:pPr>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LXXGS">
    <p:spTree>
      <p:nvGrpSpPr>
        <p:cNvPr id="1" name=""/>
        <p:cNvGrpSpPr/>
        <p:nvPr/>
      </p:nvGrpSpPr>
      <p:grpSpPr>
        <a:xfrm>
          <a:off x="0" y="0"/>
          <a:ext cx="0" cy="0"/>
          <a:chOff x="0" y="0"/>
          <a:chExt cx="0" cy="0"/>
        </a:xfrm>
      </p:grpSpPr>
      <p:sp>
        <p:nvSpPr>
          <p:cNvPr id="12" name="TextBox 11"/>
          <p:cNvSpPr txBox="1">
            <a:spLocks noChangeAspect="1"/>
          </p:cNvSpPr>
          <p:nvPr userDrawn="1"/>
        </p:nvSpPr>
        <p:spPr>
          <a:xfrm>
            <a:off x="2987824" y="6292304"/>
            <a:ext cx="5727057" cy="520824"/>
          </a:xfrm>
          <a:prstGeom prst="rect">
            <a:avLst/>
          </a:prstGeom>
          <a:ln/>
        </p:spPr>
        <p:style>
          <a:lnRef idx="1">
            <a:schemeClr val="accent5"/>
          </a:lnRef>
          <a:fillRef idx="2">
            <a:schemeClr val="accent5"/>
          </a:fillRef>
          <a:effectRef idx="1">
            <a:schemeClr val="accent5"/>
          </a:effectRef>
          <a:fontRef idx="minor">
            <a:schemeClr val="dk1"/>
          </a:fontRef>
        </p:style>
        <p:txBody>
          <a:bodyPr vert="horz" wrap="square" rtlCol="0" anchor="ctr" anchorCtr="0">
            <a:noAutofit/>
          </a:bodyPr>
          <a:lstStyle/>
          <a:p>
            <a:endParaRPr lang="zh-CN" altLang="en-US" dirty="0"/>
          </a:p>
        </p:txBody>
      </p:sp>
      <p:pic>
        <p:nvPicPr>
          <p:cNvPr id="1026" name="Picture 2" descr="C:\Documents and Settings\chi\桌面\公司宣传幻灯片\海信宣传幻灯片标签（高3.07cm、宽22.jpg"/>
          <p:cNvPicPr>
            <a:picLocks noChangeAspect="1" noChangeArrowheads="1"/>
          </p:cNvPicPr>
          <p:nvPr userDrawn="1"/>
        </p:nvPicPr>
        <p:blipFill>
          <a:blip r:embed="rId2"/>
          <a:srcRect/>
          <a:stretch>
            <a:fillRect/>
          </a:stretch>
        </p:blipFill>
        <p:spPr bwMode="auto">
          <a:xfrm>
            <a:off x="437927" y="285728"/>
            <a:ext cx="8276954" cy="1000132"/>
          </a:xfrm>
          <a:prstGeom prst="rect">
            <a:avLst/>
          </a:prstGeom>
          <a:noFill/>
        </p:spPr>
      </p:pic>
      <p:sp>
        <p:nvSpPr>
          <p:cNvPr id="2" name="日期占位符 1"/>
          <p:cNvSpPr>
            <a:spLocks noGrp="1"/>
          </p:cNvSpPr>
          <p:nvPr>
            <p:ph type="dt" sz="half" idx="10"/>
          </p:nvPr>
        </p:nvSpPr>
        <p:spPr/>
        <p:txBody>
          <a:bodyPr/>
          <a:lstStyle/>
          <a:p>
            <a:pPr>
              <a:defRPr/>
            </a:pPr>
            <a:fld id="{07929577-65DB-46BE-A901-6BC2130F2B06}" type="datetime1">
              <a:rPr lang="zh-CN" altLang="en-US" smtClean="0"/>
              <a:pPr>
                <a:defRPr/>
              </a:pPr>
              <a:t>2012/12/25</a:t>
            </a:fld>
            <a:r>
              <a:rPr lang="zh-CN" altLang="en-US" dirty="0" smtClean="0"/>
              <a:t>         </a:t>
            </a:r>
            <a:fld id="{32F124E9-E545-4E48-B587-811CA21BD380}" type="slidenum">
              <a:rPr lang="zh-CN" altLang="en-US" smtClean="0"/>
              <a:pPr>
                <a:defRPr/>
              </a:pPr>
              <a:t>‹#›</a:t>
            </a:fld>
            <a:endParaRPr lang="zh-CN" altLang="en-US" dirty="0"/>
          </a:p>
        </p:txBody>
      </p:sp>
      <p:sp>
        <p:nvSpPr>
          <p:cNvPr id="5" name="文本占位符 2"/>
          <p:cNvSpPr>
            <a:spLocks noGrp="1"/>
          </p:cNvSpPr>
          <p:nvPr>
            <p:ph type="body" idx="1" hasCustomPrompt="1"/>
          </p:nvPr>
        </p:nvSpPr>
        <p:spPr>
          <a:xfrm>
            <a:off x="437927" y="1412777"/>
            <a:ext cx="8276954" cy="4752528"/>
          </a:xfrm>
        </p:spPr>
        <p:txBody>
          <a:bodyPr anchor="t" anchorCtr="0"/>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smtClean="0"/>
              <a:t> </a:t>
            </a:r>
            <a:endParaRPr lang="en-US" altLang="zh-CN" dirty="0" smtClean="0"/>
          </a:p>
        </p:txBody>
      </p:sp>
      <p:sp>
        <p:nvSpPr>
          <p:cNvPr id="6" name="文本占位符 2"/>
          <p:cNvSpPr>
            <a:spLocks noGrp="1"/>
          </p:cNvSpPr>
          <p:nvPr>
            <p:ph type="body" idx="11" hasCustomPrompt="1"/>
          </p:nvPr>
        </p:nvSpPr>
        <p:spPr>
          <a:xfrm>
            <a:off x="2995836" y="6300688"/>
            <a:ext cx="5719045" cy="512440"/>
          </a:xfrm>
        </p:spPr>
        <p:txBody>
          <a:bodyPr anchor="ctr" anchorCtr="0"/>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dirty="0" smtClean="0"/>
              <a:t> </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a:defRPr/>
            </a:pPr>
            <a:fld id="{4664AEA0-8CB7-4856-A02E-45B1C32E83CA}" type="datetime1">
              <a:rPr lang="zh-CN" altLang="en-US" smtClean="0"/>
              <a:pPr>
                <a:defRPr/>
              </a:pPr>
              <a:t>2012/12/25</a:t>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4C360E98-8F77-4194-93E6-FD149F56E9D5}" type="slidenum">
              <a:rPr lang="zh-CN" altLang="en-US" smtClean="0"/>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a:defRPr/>
            </a:pPr>
            <a:fld id="{8AD52608-2781-4D3B-85B2-D0450F64066D}" type="datetime1">
              <a:rPr lang="zh-CN" altLang="en-US" smtClean="0"/>
              <a:pPr>
                <a:defRPr/>
              </a:pPr>
              <a:t>2012/12/25</a:t>
            </a:fld>
            <a:endParaRPr lang="zh-CN" altLang="en-US"/>
          </a:p>
        </p:txBody>
      </p:sp>
      <p:sp>
        <p:nvSpPr>
          <p:cNvPr id="6" name="页脚占位符 5"/>
          <p:cNvSpPr>
            <a:spLocks noGrp="1"/>
          </p:cNvSpPr>
          <p:nvPr>
            <p:ph type="ftr" sz="quarter" idx="11"/>
          </p:nvPr>
        </p:nvSpPr>
        <p:spPr/>
        <p:txBody>
          <a:bodyPr/>
          <a:lstStyle/>
          <a:p>
            <a:pPr>
              <a:defRPr/>
            </a:pPr>
            <a:endParaRPr lang="zh-CN" altLang="en-US"/>
          </a:p>
        </p:txBody>
      </p:sp>
      <p:sp>
        <p:nvSpPr>
          <p:cNvPr id="7" name="灯片编号占位符 6"/>
          <p:cNvSpPr>
            <a:spLocks noGrp="1"/>
          </p:cNvSpPr>
          <p:nvPr>
            <p:ph type="sldNum" sz="quarter" idx="12"/>
          </p:nvPr>
        </p:nvSpPr>
        <p:spPr/>
        <p:txBody>
          <a:bodyPr/>
          <a:lstStyle/>
          <a:p>
            <a:pPr>
              <a:defRPr/>
            </a:pPr>
            <a:fld id="{F1F929FF-4BC8-44E0-9A8C-0A11454C0030}" type="slidenum">
              <a:rPr lang="zh-CN" altLang="en-US" smtClean="0"/>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a:defRPr/>
            </a:pPr>
            <a:fld id="{631451C4-E5F4-4586-8BBE-D6D026D6B007}" type="datetime1">
              <a:rPr lang="zh-CN" altLang="en-US" smtClean="0"/>
              <a:pPr>
                <a:defRPr/>
              </a:pPr>
              <a:t>2012/12/25</a:t>
            </a:fld>
            <a:endParaRPr lang="zh-CN" altLang="en-US"/>
          </a:p>
        </p:txBody>
      </p:sp>
      <p:sp>
        <p:nvSpPr>
          <p:cNvPr id="8" name="页脚占位符 7"/>
          <p:cNvSpPr>
            <a:spLocks noGrp="1"/>
          </p:cNvSpPr>
          <p:nvPr>
            <p:ph type="ftr" sz="quarter" idx="11"/>
          </p:nvPr>
        </p:nvSpPr>
        <p:spPr/>
        <p:txBody>
          <a:bodyPr/>
          <a:lstStyle/>
          <a:p>
            <a:pPr>
              <a:defRPr/>
            </a:pPr>
            <a:endParaRPr lang="zh-CN" altLang="en-US"/>
          </a:p>
        </p:txBody>
      </p:sp>
      <p:sp>
        <p:nvSpPr>
          <p:cNvPr id="9" name="灯片编号占位符 8"/>
          <p:cNvSpPr>
            <a:spLocks noGrp="1"/>
          </p:cNvSpPr>
          <p:nvPr>
            <p:ph type="sldNum" sz="quarter" idx="12"/>
          </p:nvPr>
        </p:nvSpPr>
        <p:spPr/>
        <p:txBody>
          <a:bodyPr/>
          <a:lstStyle/>
          <a:p>
            <a:pPr>
              <a:defRPr/>
            </a:pPr>
            <a:fld id="{DF4DE2D3-5B33-4A7F-AB4F-548E397C2730}" type="slidenum">
              <a:rPr lang="zh-CN" altLang="en-US" smtClean="0"/>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a:defRPr/>
            </a:pPr>
            <a:fld id="{45CDFDF4-B06D-406E-915D-4F373D4CE631}" type="datetime1">
              <a:rPr lang="zh-CN" altLang="en-US" smtClean="0"/>
              <a:pPr>
                <a:defRPr/>
              </a:pPr>
              <a:t>2012/12/25</a:t>
            </a:fld>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BDBC11C3-3993-4097-A05A-4D86821D50EA}" type="slidenum">
              <a:rPr lang="zh-CN" altLang="en-US" smtClean="0"/>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EF4825E6-7378-42BE-AB04-40131C0BD97D}" type="datetime1">
              <a:rPr lang="zh-CN" altLang="en-US" smtClean="0"/>
              <a:pPr>
                <a:defRPr/>
              </a:pPr>
              <a:t>2012/12/25</a:t>
            </a:fld>
            <a:endParaRPr lang="zh-CN" altLang="en-US"/>
          </a:p>
        </p:txBody>
      </p:sp>
      <p:sp>
        <p:nvSpPr>
          <p:cNvPr id="3" name="页脚占位符 2"/>
          <p:cNvSpPr>
            <a:spLocks noGrp="1"/>
          </p:cNvSpPr>
          <p:nvPr>
            <p:ph type="ftr" sz="quarter" idx="11"/>
          </p:nvPr>
        </p:nvSpPr>
        <p:spPr/>
        <p:txBody>
          <a:bodyPr/>
          <a:lstStyle/>
          <a:p>
            <a:pPr>
              <a:defRPr/>
            </a:pPr>
            <a:endParaRPr lang="zh-CN" altLang="en-US"/>
          </a:p>
        </p:txBody>
      </p:sp>
      <p:sp>
        <p:nvSpPr>
          <p:cNvPr id="4" name="灯片编号占位符 3"/>
          <p:cNvSpPr>
            <a:spLocks noGrp="1"/>
          </p:cNvSpPr>
          <p:nvPr>
            <p:ph type="sldNum" sz="quarter" idx="12"/>
          </p:nvPr>
        </p:nvSpPr>
        <p:spPr/>
        <p:txBody>
          <a:bodyPr/>
          <a:lstStyle/>
          <a:p>
            <a:pPr>
              <a:defRPr/>
            </a:pPr>
            <a:fld id="{E4847E65-EA36-4A9A-B1D0-AC13369F6361}" type="slidenum">
              <a:rPr lang="zh-CN" altLang="en-US" smtClean="0"/>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a:defRPr/>
            </a:pPr>
            <a:fld id="{97AD5F23-0CBB-48E1-840A-5A8E50310CA0}" type="datetime1">
              <a:rPr lang="zh-CN" altLang="en-US" smtClean="0"/>
              <a:pPr>
                <a:defRPr/>
              </a:pPr>
              <a:t>2012/12/25</a:t>
            </a:fld>
            <a:endParaRPr lang="zh-CN" altLang="en-US"/>
          </a:p>
        </p:txBody>
      </p:sp>
      <p:sp>
        <p:nvSpPr>
          <p:cNvPr id="6" name="页脚占位符 5"/>
          <p:cNvSpPr>
            <a:spLocks noGrp="1"/>
          </p:cNvSpPr>
          <p:nvPr>
            <p:ph type="ftr" sz="quarter" idx="11"/>
          </p:nvPr>
        </p:nvSpPr>
        <p:spPr/>
        <p:txBody>
          <a:bodyPr/>
          <a:lstStyle/>
          <a:p>
            <a:pPr>
              <a:defRPr/>
            </a:pPr>
            <a:endParaRPr lang="zh-CN" altLang="en-US"/>
          </a:p>
        </p:txBody>
      </p:sp>
      <p:sp>
        <p:nvSpPr>
          <p:cNvPr id="7" name="灯片编号占位符 6"/>
          <p:cNvSpPr>
            <a:spLocks noGrp="1"/>
          </p:cNvSpPr>
          <p:nvPr>
            <p:ph type="sldNum" sz="quarter" idx="12"/>
          </p:nvPr>
        </p:nvSpPr>
        <p:spPr/>
        <p:txBody>
          <a:bodyPr/>
          <a:lstStyle/>
          <a:p>
            <a:pPr>
              <a:defRPr/>
            </a:pPr>
            <a:fld id="{CE32B91D-B55C-4C0D-8D16-BE8CBC686C3E}" type="slidenum">
              <a:rPr lang="zh-CN" altLang="en-US" smtClean="0"/>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a:defRPr/>
            </a:pPr>
            <a:fld id="{D2A44175-4CDD-4569-8C38-73D1D8B99E50}" type="datetime1">
              <a:rPr lang="zh-CN" altLang="en-US" smtClean="0"/>
              <a:pPr>
                <a:defRPr/>
              </a:pPr>
              <a:t>2012/12/25</a:t>
            </a:fld>
            <a:endParaRPr lang="zh-CN" altLang="en-US"/>
          </a:p>
        </p:txBody>
      </p:sp>
      <p:sp>
        <p:nvSpPr>
          <p:cNvPr id="6" name="页脚占位符 5"/>
          <p:cNvSpPr>
            <a:spLocks noGrp="1"/>
          </p:cNvSpPr>
          <p:nvPr>
            <p:ph type="ftr" sz="quarter" idx="11"/>
          </p:nvPr>
        </p:nvSpPr>
        <p:spPr/>
        <p:txBody>
          <a:bodyPr/>
          <a:lstStyle/>
          <a:p>
            <a:pPr>
              <a:defRPr/>
            </a:pPr>
            <a:endParaRPr lang="zh-CN" altLang="en-US"/>
          </a:p>
        </p:txBody>
      </p:sp>
      <p:sp>
        <p:nvSpPr>
          <p:cNvPr id="7" name="灯片编号占位符 6"/>
          <p:cNvSpPr>
            <a:spLocks noGrp="1"/>
          </p:cNvSpPr>
          <p:nvPr>
            <p:ph type="sldNum" sz="quarter" idx="12"/>
          </p:nvPr>
        </p:nvSpPr>
        <p:spPr/>
        <p:txBody>
          <a:bodyPr/>
          <a:lstStyle/>
          <a:p>
            <a:pPr>
              <a:defRPr/>
            </a:pPr>
            <a:fld id="{93C843F6-6633-405B-B4FE-44E1E1126755}" type="slidenum">
              <a:rPr lang="zh-CN" altLang="en-US" smtClean="0"/>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a:defRPr/>
            </a:pPr>
            <a:fld id="{42C93032-1033-40DC-9CEF-5200C3CF456C}" type="datetime1">
              <a:rPr lang="zh-CN" altLang="en-US" smtClean="0"/>
              <a:pPr>
                <a:defRPr/>
              </a:pPr>
              <a:t>2012/12/25</a:t>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F54D254C-250E-4CDD-B73E-7AD45C0B0252}" type="slidenum">
              <a:rPr lang="zh-CN" altLang="en-US" smtClean="0"/>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a:defRPr/>
            </a:pPr>
            <a:fld id="{D833BF8A-ED4A-4B36-A5A4-58B6467A664F}" type="datetime1">
              <a:rPr lang="zh-CN" altLang="en-US" smtClean="0"/>
              <a:pPr>
                <a:defRPr/>
              </a:pPr>
              <a:t>2012/12/25</a:t>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E6A91039-74FA-499F-81F2-5325A2ABEB24}" type="slidenum">
              <a:rPr lang="zh-CN" altLang="en-US" smtClean="0"/>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8CA6E50-0DB3-41DD-900E-D71DD6A19921}"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B91EB89-0CBC-4470-B264-AE330BDBB4A7}"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828E2BF-2C48-46BF-B90A-B7061C7395EE}"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4DCBEBA-1E18-4589-BF9C-C9A02376B4AC}" type="datetime1">
              <a:rPr lang="zh-CN" altLang="en-US" smtClean="0"/>
              <a:pPr/>
              <a:t>2012/12/25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48EC4D1-9EF5-4EA2-9621-3EC4802BD906}" type="datetime1">
              <a:rPr lang="zh-CN" altLang="en-US" smtClean="0"/>
              <a:pPr/>
              <a:t>2012/12/25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ECF8B5D-312F-426F-B953-838FC612E9C8}" type="datetime1">
              <a:rPr lang="zh-CN" altLang="en-US" smtClean="0"/>
              <a:pPr/>
              <a:t>2012/12/25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4A9B509-AC51-4D6F-B272-40DC0517F81D}" type="datetime1">
              <a:rPr lang="zh-CN" altLang="en-US" smtClean="0"/>
              <a:pPr/>
              <a:t>2012/12/25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5ACEB45-BFD8-4F3B-BBE3-2FC071E85CC0}" type="datetime1">
              <a:rPr lang="zh-CN" altLang="en-US" smtClean="0"/>
              <a:pPr/>
              <a:t>2012/12/25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B005DBE-111A-4219-B77A-ACF0013CC3AF}" type="datetime1">
              <a:rPr lang="zh-CN" altLang="en-US" smtClean="0"/>
              <a:pPr/>
              <a:t>2012/12/25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75913CB-5DBC-4524-972D-ACE6C0A41D6A}"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462683E-F312-4EF3-B98F-CC7393EF8FA5}"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E3F46F-853F-4644-A4C5-8648FA54CB45}"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9888F24-3149-4D42-9678-2D093E1D5142}"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4FB9EA-A29B-4F42-892C-57E842380F21}"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2B06841-D9C6-4CB7-892F-893ED15B186E}"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8F670F6-4197-43C3-A019-54B7D9961970}" type="datetime1">
              <a:rPr lang="zh-CN" altLang="en-US" smtClean="0"/>
              <a:pPr/>
              <a:t>2012/12/25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650D907-DA57-47C2-8831-3285A3CF3189}" type="datetime1">
              <a:rPr lang="zh-CN" altLang="en-US" smtClean="0"/>
              <a:pPr/>
              <a:t>2012/12/25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6A369FF-E09C-4A22-8F20-99B8E7103B6D}" type="datetime1">
              <a:rPr lang="zh-CN" altLang="en-US" smtClean="0"/>
              <a:pPr/>
              <a:t>2012/12/25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0C2EA20-F178-486B-BA41-D2FA667A5F51}" type="datetime1">
              <a:rPr lang="zh-CN" altLang="en-US" smtClean="0"/>
              <a:pPr/>
              <a:t>2012/12/25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901EE7B-0286-4584-A222-C728CE90CBB5}" type="datetime1">
              <a:rPr lang="zh-CN" altLang="en-US" smtClean="0"/>
              <a:pPr/>
              <a:t>2012/12/25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F0E28DC-72A4-4861-BCE2-4F36A05B6D29}" type="datetime1">
              <a:rPr lang="zh-CN" altLang="en-US" smtClean="0"/>
              <a:pPr/>
              <a:t>2012/12/25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EE3E05-5EB4-4C8E-A792-7AAA6361F9A5}"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A770BEE-CFE0-42BC-92C4-6C05074EF980}" type="datetime1">
              <a:rPr lang="zh-CN" altLang="en-US" smtClean="0"/>
              <a:pPr/>
              <a:t>2012/12/25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F038B-E53E-4450-B745-B805BDA7AAA7}"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DAFF360-F077-45B3-8401-D289E5ED67B5}" type="datetime1">
              <a:rPr lang="zh-CN" altLang="en-US" smtClean="0"/>
              <a:pPr>
                <a:defRPr/>
              </a:pPr>
              <a:t>2012/12/25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2E53761-7E3D-45B6-A774-0FDEEB2A5A02}" type="slidenum">
              <a:rPr lang="zh-CN" altLang="en-US" smtClean="0"/>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699AD0-F601-4781-81B6-8ADA8FF70F1B}" type="datetime1">
              <a:rPr lang="zh-CN" altLang="en-US" smtClean="0"/>
              <a:pPr/>
              <a:t>2012/12/25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E3F46F-853F-4644-A4C5-8648FA54CB4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A158C-1D32-4178-99B4-B9954C543083}" type="datetime1">
              <a:rPr lang="zh-CN" altLang="en-US" smtClean="0"/>
              <a:pPr/>
              <a:t>2012/12/25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1F038B-E53E-4450-B745-B805BDA7AAA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baike.baidu.com/view/441869.htm" TargetMode="External"/><Relationship Id="rId2" Type="http://schemas.openxmlformats.org/officeDocument/2006/relationships/hyperlink" Target="http://baike.baidu.com/view/46773.htm" TargetMode="External"/><Relationship Id="rId1" Type="http://schemas.openxmlformats.org/officeDocument/2006/relationships/slideLayout" Target="../slideLayouts/slideLayout2.xml"/><Relationship Id="rId6" Type="http://schemas.openxmlformats.org/officeDocument/2006/relationships/hyperlink" Target="http://baike.baidu.com/view/1431426.htm" TargetMode="External"/><Relationship Id="rId5" Type="http://schemas.openxmlformats.org/officeDocument/2006/relationships/hyperlink" Target="http://baike.baidu.com/view/2089.htm" TargetMode="External"/><Relationship Id="rId4" Type="http://schemas.openxmlformats.org/officeDocument/2006/relationships/hyperlink" Target="http://baike.baidu.com/view/13542.ht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baike.baidu.com/view/80110.htm" TargetMode="External"/><Relationship Id="rId7" Type="http://schemas.openxmlformats.org/officeDocument/2006/relationships/image" Target="../media/image1.jpeg"/><Relationship Id="rId2" Type="http://schemas.openxmlformats.org/officeDocument/2006/relationships/hyperlink" Target="http://baike.baidu.com/view/3842262.htm" TargetMode="External"/><Relationship Id="rId1" Type="http://schemas.openxmlformats.org/officeDocument/2006/relationships/slideLayout" Target="../slideLayouts/slideLayout2.xml"/><Relationship Id="rId6" Type="http://schemas.openxmlformats.org/officeDocument/2006/relationships/hyperlink" Target="http://baike.baidu.com/view/18980.htm" TargetMode="External"/><Relationship Id="rId5" Type="http://schemas.openxmlformats.org/officeDocument/2006/relationships/hyperlink" Target="http://baike.baidu.com/view/1115231.htm" TargetMode="External"/><Relationship Id="rId4" Type="http://schemas.openxmlformats.org/officeDocument/2006/relationships/hyperlink" Target="http://baike.baidu.com/view/57919.ht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baike.baidu.com/view/1302249.htm" TargetMode="External"/><Relationship Id="rId2" Type="http://schemas.openxmlformats.org/officeDocument/2006/relationships/hyperlink" Target="http://baike.baidu.com/view/10954.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eyefulpresentations.co.uk/" TargetMode="External"/><Relationship Id="rId7" Type="http://schemas.openxmlformats.org/officeDocument/2006/relationships/image" Target="../media/image10.png"/><Relationship Id="rId2" Type="http://schemas.openxmlformats.org/officeDocument/2006/relationships/hyperlink" Target="mailto:info@eyefulpresentations.co.uk" TargetMode="Externa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p:cNvSpPr/>
          <p:nvPr/>
        </p:nvSpPr>
        <p:spPr>
          <a:xfrm>
            <a:off x="0" y="3354365"/>
            <a:ext cx="9144000" cy="344180"/>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Times New Roman"/>
              <a:ea typeface="宋体"/>
              <a:cs typeface="+mn-cs"/>
            </a:endParaRPr>
          </a:p>
        </p:txBody>
      </p:sp>
      <p:grpSp>
        <p:nvGrpSpPr>
          <p:cNvPr id="82" name="组合 81"/>
          <p:cNvGrpSpPr/>
          <p:nvPr/>
        </p:nvGrpSpPr>
        <p:grpSpPr>
          <a:xfrm>
            <a:off x="-14068" y="2320386"/>
            <a:ext cx="9158068" cy="2578948"/>
            <a:chOff x="-14068" y="2320386"/>
            <a:chExt cx="9158068" cy="2578948"/>
          </a:xfrm>
        </p:grpSpPr>
        <p:grpSp>
          <p:nvGrpSpPr>
            <p:cNvPr id="71" name="组合 70"/>
            <p:cNvGrpSpPr/>
            <p:nvPr/>
          </p:nvGrpSpPr>
          <p:grpSpPr>
            <a:xfrm>
              <a:off x="-14068" y="2320386"/>
              <a:ext cx="9158068" cy="2578948"/>
              <a:chOff x="-14068" y="2320386"/>
              <a:chExt cx="9158068" cy="2578948"/>
            </a:xfrm>
          </p:grpSpPr>
          <p:sp>
            <p:nvSpPr>
              <p:cNvPr id="2" name="任意多边形 1"/>
              <p:cNvSpPr/>
              <p:nvPr/>
            </p:nvSpPr>
            <p:spPr>
              <a:xfrm>
                <a:off x="-14068" y="2409353"/>
                <a:ext cx="9158068" cy="2489981"/>
              </a:xfrm>
              <a:custGeom>
                <a:avLst/>
                <a:gdLst>
                  <a:gd name="connsiteX0" fmla="*/ 0 w 9158068"/>
                  <a:gd name="connsiteY0" fmla="*/ 0 h 2644726"/>
                  <a:gd name="connsiteX1" fmla="*/ 5824025 w 9158068"/>
                  <a:gd name="connsiteY1" fmla="*/ 0 h 2644726"/>
                  <a:gd name="connsiteX2" fmla="*/ 6611816 w 9158068"/>
                  <a:gd name="connsiteY2" fmla="*/ 506437 h 2644726"/>
                  <a:gd name="connsiteX3" fmla="*/ 9158068 w 9158068"/>
                  <a:gd name="connsiteY3" fmla="*/ 492369 h 2644726"/>
                  <a:gd name="connsiteX4" fmla="*/ 9158068 w 9158068"/>
                  <a:gd name="connsiteY4" fmla="*/ 2644726 h 2644726"/>
                  <a:gd name="connsiteX5" fmla="*/ 3376246 w 9158068"/>
                  <a:gd name="connsiteY5" fmla="*/ 2644726 h 2644726"/>
                  <a:gd name="connsiteX6" fmla="*/ 2715065 w 9158068"/>
                  <a:gd name="connsiteY6" fmla="*/ 2293034 h 2644726"/>
                  <a:gd name="connsiteX7" fmla="*/ 0 w 9158068"/>
                  <a:gd name="connsiteY7" fmla="*/ 2278966 h 2644726"/>
                  <a:gd name="connsiteX8" fmla="*/ 0 w 9158068"/>
                  <a:gd name="connsiteY8" fmla="*/ 0 h 264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8068" h="2644726">
                    <a:moveTo>
                      <a:pt x="0" y="0"/>
                    </a:moveTo>
                    <a:lnTo>
                      <a:pt x="5824025" y="0"/>
                    </a:lnTo>
                    <a:lnTo>
                      <a:pt x="6611816" y="506437"/>
                    </a:lnTo>
                    <a:lnTo>
                      <a:pt x="9158068" y="492369"/>
                    </a:lnTo>
                    <a:lnTo>
                      <a:pt x="9158068" y="2644726"/>
                    </a:lnTo>
                    <a:lnTo>
                      <a:pt x="3376246" y="2644726"/>
                    </a:lnTo>
                    <a:lnTo>
                      <a:pt x="2715065" y="2293034"/>
                    </a:lnTo>
                    <a:lnTo>
                      <a:pt x="0" y="2278966"/>
                    </a:lnTo>
                    <a:cubicBezTo>
                      <a:pt x="4689" y="1514621"/>
                      <a:pt x="9379" y="750277"/>
                      <a:pt x="0" y="0"/>
                    </a:cubicBezTo>
                    <a:close/>
                  </a:path>
                </a:pathLst>
              </a:custGeom>
              <a:solidFill>
                <a:srgbClr val="00B0F0"/>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Times New Roman"/>
                  <a:ea typeface="宋体"/>
                  <a:cs typeface="+mn-cs"/>
                </a:endParaRPr>
              </a:p>
            </p:txBody>
          </p:sp>
          <p:grpSp>
            <p:nvGrpSpPr>
              <p:cNvPr id="3" name="组合 2"/>
              <p:cNvGrpSpPr>
                <a:grpSpLocks noChangeAspect="1"/>
              </p:cNvGrpSpPr>
              <p:nvPr/>
            </p:nvGrpSpPr>
            <p:grpSpPr>
              <a:xfrm>
                <a:off x="150128" y="2320386"/>
                <a:ext cx="2201426" cy="2201426"/>
                <a:chOff x="163073" y="2424665"/>
                <a:chExt cx="2122620" cy="2122620"/>
              </a:xfrm>
            </p:grpSpPr>
            <p:sp>
              <p:nvSpPr>
                <p:cNvPr id="4" name="同心圆 3"/>
                <p:cNvSpPr/>
                <p:nvPr/>
              </p:nvSpPr>
              <p:spPr>
                <a:xfrm>
                  <a:off x="961709" y="3306485"/>
                  <a:ext cx="467161" cy="467161"/>
                </a:xfrm>
                <a:prstGeom prst="donut">
                  <a:avLst>
                    <a:gd name="adj" fmla="val 24388"/>
                  </a:avLst>
                </a:prstGeom>
                <a:noFill/>
                <a:ln w="60325" cap="flat" cmpd="thickThin" algn="ctr">
                  <a:solidFill>
                    <a:srgbClr val="F2F2F2">
                      <a:alpha val="44706"/>
                    </a:srgbClr>
                  </a:solidFill>
                  <a:prstDash val="sysDot"/>
                  <a:roun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Times New Roman"/>
                    <a:ea typeface="宋体"/>
                    <a:cs typeface="+mn-cs"/>
                  </a:endParaRPr>
                </a:p>
              </p:txBody>
            </p:sp>
            <p:sp>
              <p:nvSpPr>
                <p:cNvPr id="5" name="同心圆 4"/>
                <p:cNvSpPr/>
                <p:nvPr/>
              </p:nvSpPr>
              <p:spPr>
                <a:xfrm>
                  <a:off x="713625" y="3053321"/>
                  <a:ext cx="967544" cy="967544"/>
                </a:xfrm>
                <a:prstGeom prst="donut">
                  <a:avLst>
                    <a:gd name="adj" fmla="val 12121"/>
                  </a:avLst>
                </a:prstGeom>
                <a:noFill/>
                <a:ln w="60325" cap="flat" cmpd="thickThin" algn="ctr">
                  <a:solidFill>
                    <a:srgbClr val="F2F2F2">
                      <a:alpha val="44706"/>
                    </a:srgbClr>
                  </a:solidFill>
                  <a:prstDash val="sysDot"/>
                  <a:roun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Times New Roman"/>
                    <a:ea typeface="宋体"/>
                    <a:cs typeface="+mn-cs"/>
                  </a:endParaRPr>
                </a:p>
              </p:txBody>
            </p:sp>
            <p:sp>
              <p:nvSpPr>
                <p:cNvPr id="6" name="同心圆 5"/>
                <p:cNvSpPr/>
                <p:nvPr/>
              </p:nvSpPr>
              <p:spPr>
                <a:xfrm>
                  <a:off x="443836" y="2755618"/>
                  <a:ext cx="1514715" cy="1514715"/>
                </a:xfrm>
                <a:prstGeom prst="donut">
                  <a:avLst>
                    <a:gd name="adj" fmla="val 9214"/>
                  </a:avLst>
                </a:prstGeom>
                <a:noFill/>
                <a:ln w="60325" cap="flat" cmpd="thickThin" algn="ctr">
                  <a:solidFill>
                    <a:srgbClr val="F2F2F2">
                      <a:alpha val="44706"/>
                    </a:srgbClr>
                  </a:solidFill>
                  <a:prstDash val="sysDot"/>
                  <a:roun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Times New Roman"/>
                    <a:ea typeface="宋体"/>
                    <a:cs typeface="+mn-cs"/>
                  </a:endParaRPr>
                </a:p>
              </p:txBody>
            </p:sp>
            <p:sp>
              <p:nvSpPr>
                <p:cNvPr id="7" name="同心圆 6"/>
                <p:cNvSpPr/>
                <p:nvPr/>
              </p:nvSpPr>
              <p:spPr>
                <a:xfrm>
                  <a:off x="163073" y="2424665"/>
                  <a:ext cx="2122620" cy="2122620"/>
                </a:xfrm>
                <a:prstGeom prst="donut">
                  <a:avLst>
                    <a:gd name="adj" fmla="val 6798"/>
                  </a:avLst>
                </a:prstGeom>
                <a:noFill/>
                <a:ln w="60325" cap="flat" cmpd="thickThin" algn="ctr">
                  <a:solidFill>
                    <a:srgbClr val="F2F2F2">
                      <a:alpha val="44706"/>
                    </a:srgbClr>
                  </a:solidFill>
                  <a:prstDash val="sysDot"/>
                  <a:roun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Times New Roman"/>
                    <a:ea typeface="宋体"/>
                    <a:cs typeface="+mn-cs"/>
                  </a:endParaRPr>
                </a:p>
              </p:txBody>
            </p:sp>
          </p:grpSp>
          <p:grpSp>
            <p:nvGrpSpPr>
              <p:cNvPr id="8" name="组合 7"/>
              <p:cNvGrpSpPr/>
              <p:nvPr/>
            </p:nvGrpSpPr>
            <p:grpSpPr>
              <a:xfrm>
                <a:off x="4286248" y="3849512"/>
                <a:ext cx="2681288" cy="869292"/>
                <a:chOff x="4286248" y="3685736"/>
                <a:chExt cx="2681288" cy="869292"/>
              </a:xfrm>
            </p:grpSpPr>
            <p:sp>
              <p:nvSpPr>
                <p:cNvPr id="9" name="Oval 138"/>
                <p:cNvSpPr>
                  <a:spLocks noChangeArrowheads="1"/>
                </p:cNvSpPr>
                <p:nvPr/>
              </p:nvSpPr>
              <p:spPr bwMode="auto">
                <a:xfrm flipH="1" flipV="1">
                  <a:off x="6834186" y="441896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0" name="Oval 139"/>
                <p:cNvSpPr>
                  <a:spLocks noChangeArrowheads="1"/>
                </p:cNvSpPr>
                <p:nvPr/>
              </p:nvSpPr>
              <p:spPr bwMode="auto">
                <a:xfrm flipH="1" flipV="1">
                  <a:off x="6665911" y="4421988"/>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 name="Oval 140"/>
                <p:cNvSpPr>
                  <a:spLocks noChangeArrowheads="1"/>
                </p:cNvSpPr>
                <p:nvPr/>
              </p:nvSpPr>
              <p:spPr bwMode="auto">
                <a:xfrm flipH="1" flipV="1">
                  <a:off x="6497636" y="442047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 name="Oval 141"/>
                <p:cNvSpPr>
                  <a:spLocks noChangeArrowheads="1"/>
                </p:cNvSpPr>
                <p:nvPr/>
              </p:nvSpPr>
              <p:spPr bwMode="auto">
                <a:xfrm flipH="1" flipV="1">
                  <a:off x="6329361" y="442350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 name="Oval 142"/>
                <p:cNvSpPr>
                  <a:spLocks noChangeArrowheads="1"/>
                </p:cNvSpPr>
                <p:nvPr/>
              </p:nvSpPr>
              <p:spPr bwMode="auto">
                <a:xfrm flipH="1" flipV="1">
                  <a:off x="6161086" y="4421988"/>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4" name="Oval 143"/>
                <p:cNvSpPr>
                  <a:spLocks noChangeArrowheads="1"/>
                </p:cNvSpPr>
                <p:nvPr/>
              </p:nvSpPr>
              <p:spPr bwMode="auto">
                <a:xfrm flipH="1" flipV="1">
                  <a:off x="5992811" y="4425012"/>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5" name="Oval 144"/>
                <p:cNvSpPr>
                  <a:spLocks noChangeArrowheads="1"/>
                </p:cNvSpPr>
                <p:nvPr/>
              </p:nvSpPr>
              <p:spPr bwMode="auto">
                <a:xfrm flipH="1" flipV="1">
                  <a:off x="5813423" y="4421988"/>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6" name="Oval 145"/>
                <p:cNvSpPr>
                  <a:spLocks noChangeArrowheads="1"/>
                </p:cNvSpPr>
                <p:nvPr/>
              </p:nvSpPr>
              <p:spPr bwMode="auto">
                <a:xfrm flipH="1" flipV="1">
                  <a:off x="5645148" y="4425012"/>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7" name="Oval 146"/>
                <p:cNvSpPr>
                  <a:spLocks noChangeArrowheads="1"/>
                </p:cNvSpPr>
                <p:nvPr/>
              </p:nvSpPr>
              <p:spPr bwMode="auto">
                <a:xfrm flipH="1" flipV="1">
                  <a:off x="5476873" y="442350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8" name="Oval 147"/>
                <p:cNvSpPr>
                  <a:spLocks noChangeArrowheads="1"/>
                </p:cNvSpPr>
                <p:nvPr/>
              </p:nvSpPr>
              <p:spPr bwMode="auto">
                <a:xfrm flipH="1" flipV="1">
                  <a:off x="5308598" y="4426524"/>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9" name="Oval 148"/>
                <p:cNvSpPr>
                  <a:spLocks noChangeArrowheads="1"/>
                </p:cNvSpPr>
                <p:nvPr/>
              </p:nvSpPr>
              <p:spPr bwMode="auto">
                <a:xfrm flipH="1" flipV="1">
                  <a:off x="5140323" y="4425012"/>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0" name="Oval 149"/>
                <p:cNvSpPr>
                  <a:spLocks noChangeArrowheads="1"/>
                </p:cNvSpPr>
                <p:nvPr/>
              </p:nvSpPr>
              <p:spPr bwMode="auto">
                <a:xfrm flipH="1" flipV="1">
                  <a:off x="4972048" y="4428036"/>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1" name="Oval 150"/>
                <p:cNvSpPr>
                  <a:spLocks noChangeArrowheads="1"/>
                </p:cNvSpPr>
                <p:nvPr/>
              </p:nvSpPr>
              <p:spPr bwMode="auto">
                <a:xfrm flipH="1" flipV="1">
                  <a:off x="4792661" y="442047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2" name="Oval 151"/>
                <p:cNvSpPr>
                  <a:spLocks noChangeArrowheads="1"/>
                </p:cNvSpPr>
                <p:nvPr/>
              </p:nvSpPr>
              <p:spPr bwMode="auto">
                <a:xfrm flipH="1" flipV="1">
                  <a:off x="4624386" y="442350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3" name="Oval 152"/>
                <p:cNvSpPr>
                  <a:spLocks noChangeArrowheads="1"/>
                </p:cNvSpPr>
                <p:nvPr/>
              </p:nvSpPr>
              <p:spPr bwMode="auto">
                <a:xfrm flipH="1" flipV="1">
                  <a:off x="4456111" y="4421988"/>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 name="Oval 153"/>
                <p:cNvSpPr>
                  <a:spLocks noChangeArrowheads="1"/>
                </p:cNvSpPr>
                <p:nvPr/>
              </p:nvSpPr>
              <p:spPr bwMode="auto">
                <a:xfrm flipH="1" flipV="1">
                  <a:off x="4287836" y="4425012"/>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 name="Oval 167"/>
                <p:cNvSpPr>
                  <a:spLocks noChangeArrowheads="1"/>
                </p:cNvSpPr>
                <p:nvPr/>
              </p:nvSpPr>
              <p:spPr bwMode="auto">
                <a:xfrm flipH="1" flipV="1">
                  <a:off x="6834186" y="423754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6" name="Oval 168"/>
                <p:cNvSpPr>
                  <a:spLocks noChangeArrowheads="1"/>
                </p:cNvSpPr>
                <p:nvPr/>
              </p:nvSpPr>
              <p:spPr bwMode="auto">
                <a:xfrm flipH="1" flipV="1">
                  <a:off x="6665911" y="424057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7" name="Oval 169"/>
                <p:cNvSpPr>
                  <a:spLocks noChangeArrowheads="1"/>
                </p:cNvSpPr>
                <p:nvPr/>
              </p:nvSpPr>
              <p:spPr bwMode="auto">
                <a:xfrm flipH="1" flipV="1">
                  <a:off x="6497636" y="4239060"/>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8" name="Oval 170"/>
                <p:cNvSpPr>
                  <a:spLocks noChangeArrowheads="1"/>
                </p:cNvSpPr>
                <p:nvPr/>
              </p:nvSpPr>
              <p:spPr bwMode="auto">
                <a:xfrm flipH="1" flipV="1">
                  <a:off x="6329361" y="4242083"/>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9" name="Oval 171"/>
                <p:cNvSpPr>
                  <a:spLocks noChangeArrowheads="1"/>
                </p:cNvSpPr>
                <p:nvPr/>
              </p:nvSpPr>
              <p:spPr bwMode="auto">
                <a:xfrm flipH="1" flipV="1">
                  <a:off x="6161086" y="424057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0" name="Oval 172"/>
                <p:cNvSpPr>
                  <a:spLocks noChangeArrowheads="1"/>
                </p:cNvSpPr>
                <p:nvPr/>
              </p:nvSpPr>
              <p:spPr bwMode="auto">
                <a:xfrm flipH="1" flipV="1">
                  <a:off x="5992811" y="424359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1" name="Oval 173"/>
                <p:cNvSpPr>
                  <a:spLocks noChangeArrowheads="1"/>
                </p:cNvSpPr>
                <p:nvPr/>
              </p:nvSpPr>
              <p:spPr bwMode="auto">
                <a:xfrm flipH="1" flipV="1">
                  <a:off x="5813423" y="424057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2" name="Oval 174"/>
                <p:cNvSpPr>
                  <a:spLocks noChangeArrowheads="1"/>
                </p:cNvSpPr>
                <p:nvPr/>
              </p:nvSpPr>
              <p:spPr bwMode="auto">
                <a:xfrm flipH="1" flipV="1">
                  <a:off x="5645148" y="424359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3" name="Oval 175"/>
                <p:cNvSpPr>
                  <a:spLocks noChangeArrowheads="1"/>
                </p:cNvSpPr>
                <p:nvPr/>
              </p:nvSpPr>
              <p:spPr bwMode="auto">
                <a:xfrm flipH="1" flipV="1">
                  <a:off x="5476873" y="4242083"/>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4" name="Oval 176"/>
                <p:cNvSpPr>
                  <a:spLocks noChangeArrowheads="1"/>
                </p:cNvSpPr>
                <p:nvPr/>
              </p:nvSpPr>
              <p:spPr bwMode="auto">
                <a:xfrm flipH="1" flipV="1">
                  <a:off x="5308598" y="424510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5" name="Oval 177"/>
                <p:cNvSpPr>
                  <a:spLocks noChangeArrowheads="1"/>
                </p:cNvSpPr>
                <p:nvPr/>
              </p:nvSpPr>
              <p:spPr bwMode="auto">
                <a:xfrm flipH="1" flipV="1">
                  <a:off x="5140323" y="424359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6" name="Oval 178"/>
                <p:cNvSpPr>
                  <a:spLocks noChangeArrowheads="1"/>
                </p:cNvSpPr>
                <p:nvPr/>
              </p:nvSpPr>
              <p:spPr bwMode="auto">
                <a:xfrm flipH="1" flipV="1">
                  <a:off x="4972048" y="4246618"/>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7" name="Oval 179"/>
                <p:cNvSpPr>
                  <a:spLocks noChangeArrowheads="1"/>
                </p:cNvSpPr>
                <p:nvPr/>
              </p:nvSpPr>
              <p:spPr bwMode="auto">
                <a:xfrm flipH="1" flipV="1">
                  <a:off x="4792661" y="4239060"/>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8" name="Oval 180"/>
                <p:cNvSpPr>
                  <a:spLocks noChangeArrowheads="1"/>
                </p:cNvSpPr>
                <p:nvPr/>
              </p:nvSpPr>
              <p:spPr bwMode="auto">
                <a:xfrm flipH="1" flipV="1">
                  <a:off x="4624386" y="4242083"/>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9" name="Oval 181"/>
                <p:cNvSpPr>
                  <a:spLocks noChangeArrowheads="1"/>
                </p:cNvSpPr>
                <p:nvPr/>
              </p:nvSpPr>
              <p:spPr bwMode="auto">
                <a:xfrm flipH="1" flipV="1">
                  <a:off x="4456111" y="424057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0" name="Oval 182"/>
                <p:cNvSpPr>
                  <a:spLocks noChangeArrowheads="1"/>
                </p:cNvSpPr>
                <p:nvPr/>
              </p:nvSpPr>
              <p:spPr bwMode="auto">
                <a:xfrm flipH="1" flipV="1">
                  <a:off x="4287836" y="424359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1" name="Oval 196"/>
                <p:cNvSpPr>
                  <a:spLocks noChangeArrowheads="1"/>
                </p:cNvSpPr>
                <p:nvPr/>
              </p:nvSpPr>
              <p:spPr bwMode="auto">
                <a:xfrm flipH="1" flipV="1">
                  <a:off x="6497636" y="4042524"/>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2" name="Oval 197"/>
                <p:cNvSpPr>
                  <a:spLocks noChangeArrowheads="1"/>
                </p:cNvSpPr>
                <p:nvPr/>
              </p:nvSpPr>
              <p:spPr bwMode="auto">
                <a:xfrm flipH="1" flipV="1">
                  <a:off x="6329361" y="404554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3" name="Oval 198"/>
                <p:cNvSpPr>
                  <a:spLocks noChangeArrowheads="1"/>
                </p:cNvSpPr>
                <p:nvPr/>
              </p:nvSpPr>
              <p:spPr bwMode="auto">
                <a:xfrm flipH="1" flipV="1">
                  <a:off x="6161086" y="404403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4" name="Oval 199"/>
                <p:cNvSpPr>
                  <a:spLocks noChangeArrowheads="1"/>
                </p:cNvSpPr>
                <p:nvPr/>
              </p:nvSpPr>
              <p:spPr bwMode="auto">
                <a:xfrm flipH="1" flipV="1">
                  <a:off x="5992811" y="4047059"/>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5" name="Oval 200"/>
                <p:cNvSpPr>
                  <a:spLocks noChangeArrowheads="1"/>
                </p:cNvSpPr>
                <p:nvPr/>
              </p:nvSpPr>
              <p:spPr bwMode="auto">
                <a:xfrm flipH="1" flipV="1">
                  <a:off x="5824536" y="404554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6" name="Oval 201"/>
                <p:cNvSpPr>
                  <a:spLocks noChangeArrowheads="1"/>
                </p:cNvSpPr>
                <p:nvPr/>
              </p:nvSpPr>
              <p:spPr bwMode="auto">
                <a:xfrm flipH="1" flipV="1">
                  <a:off x="5656261" y="404857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7" name="Oval 202"/>
                <p:cNvSpPr>
                  <a:spLocks noChangeArrowheads="1"/>
                </p:cNvSpPr>
                <p:nvPr/>
              </p:nvSpPr>
              <p:spPr bwMode="auto">
                <a:xfrm flipH="1" flipV="1">
                  <a:off x="5476873" y="404554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8" name="Oval 203"/>
                <p:cNvSpPr>
                  <a:spLocks noChangeArrowheads="1"/>
                </p:cNvSpPr>
                <p:nvPr/>
              </p:nvSpPr>
              <p:spPr bwMode="auto">
                <a:xfrm flipH="1" flipV="1">
                  <a:off x="5308598" y="404857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9" name="Oval 204"/>
                <p:cNvSpPr>
                  <a:spLocks noChangeArrowheads="1"/>
                </p:cNvSpPr>
                <p:nvPr/>
              </p:nvSpPr>
              <p:spPr bwMode="auto">
                <a:xfrm flipH="1" flipV="1">
                  <a:off x="5140323" y="4047059"/>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0" name="Oval 205"/>
                <p:cNvSpPr>
                  <a:spLocks noChangeArrowheads="1"/>
                </p:cNvSpPr>
                <p:nvPr/>
              </p:nvSpPr>
              <p:spPr bwMode="auto">
                <a:xfrm flipH="1" flipV="1">
                  <a:off x="4972048" y="4050082"/>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1" name="Oval 206"/>
                <p:cNvSpPr>
                  <a:spLocks noChangeArrowheads="1"/>
                </p:cNvSpPr>
                <p:nvPr/>
              </p:nvSpPr>
              <p:spPr bwMode="auto">
                <a:xfrm flipH="1" flipV="1">
                  <a:off x="4803773" y="404857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2" name="Oval 207"/>
                <p:cNvSpPr>
                  <a:spLocks noChangeArrowheads="1"/>
                </p:cNvSpPr>
                <p:nvPr/>
              </p:nvSpPr>
              <p:spPr bwMode="auto">
                <a:xfrm flipH="1" flipV="1">
                  <a:off x="4635498" y="405159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3" name="Oval 208"/>
                <p:cNvSpPr>
                  <a:spLocks noChangeArrowheads="1"/>
                </p:cNvSpPr>
                <p:nvPr/>
              </p:nvSpPr>
              <p:spPr bwMode="auto">
                <a:xfrm flipH="1" flipV="1">
                  <a:off x="4456111" y="404403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4" name="Oval 209"/>
                <p:cNvSpPr>
                  <a:spLocks noChangeArrowheads="1"/>
                </p:cNvSpPr>
                <p:nvPr/>
              </p:nvSpPr>
              <p:spPr bwMode="auto">
                <a:xfrm flipH="1" flipV="1">
                  <a:off x="4287836" y="4047059"/>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5" name="Oval 225"/>
                <p:cNvSpPr>
                  <a:spLocks noChangeArrowheads="1"/>
                </p:cNvSpPr>
                <p:nvPr/>
              </p:nvSpPr>
              <p:spPr bwMode="auto">
                <a:xfrm flipH="1" flipV="1">
                  <a:off x="6148386" y="3867154"/>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6" name="Oval 226"/>
                <p:cNvSpPr>
                  <a:spLocks noChangeArrowheads="1"/>
                </p:cNvSpPr>
                <p:nvPr/>
              </p:nvSpPr>
              <p:spPr bwMode="auto">
                <a:xfrm flipH="1" flipV="1">
                  <a:off x="5980111" y="387017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7" name="Oval 227"/>
                <p:cNvSpPr>
                  <a:spLocks noChangeArrowheads="1"/>
                </p:cNvSpPr>
                <p:nvPr/>
              </p:nvSpPr>
              <p:spPr bwMode="auto">
                <a:xfrm flipH="1" flipV="1">
                  <a:off x="5811836" y="386866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8" name="Oval 228"/>
                <p:cNvSpPr>
                  <a:spLocks noChangeArrowheads="1"/>
                </p:cNvSpPr>
                <p:nvPr/>
              </p:nvSpPr>
              <p:spPr bwMode="auto">
                <a:xfrm flipH="1" flipV="1">
                  <a:off x="5643561" y="3871689"/>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9" name="Oval 229"/>
                <p:cNvSpPr>
                  <a:spLocks noChangeArrowheads="1"/>
                </p:cNvSpPr>
                <p:nvPr/>
              </p:nvSpPr>
              <p:spPr bwMode="auto">
                <a:xfrm flipH="1" flipV="1">
                  <a:off x="5475286" y="387017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0" name="Oval 230"/>
                <p:cNvSpPr>
                  <a:spLocks noChangeArrowheads="1"/>
                </p:cNvSpPr>
                <p:nvPr/>
              </p:nvSpPr>
              <p:spPr bwMode="auto">
                <a:xfrm flipH="1" flipV="1">
                  <a:off x="5307011" y="387320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1" name="Oval 231"/>
                <p:cNvSpPr>
                  <a:spLocks noChangeArrowheads="1"/>
                </p:cNvSpPr>
                <p:nvPr/>
              </p:nvSpPr>
              <p:spPr bwMode="auto">
                <a:xfrm flipH="1" flipV="1">
                  <a:off x="5127623" y="387017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2" name="Oval 232"/>
                <p:cNvSpPr>
                  <a:spLocks noChangeArrowheads="1"/>
                </p:cNvSpPr>
                <p:nvPr/>
              </p:nvSpPr>
              <p:spPr bwMode="auto">
                <a:xfrm flipH="1" flipV="1">
                  <a:off x="4959348" y="387320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3" name="Oval 233"/>
                <p:cNvSpPr>
                  <a:spLocks noChangeArrowheads="1"/>
                </p:cNvSpPr>
                <p:nvPr/>
              </p:nvSpPr>
              <p:spPr bwMode="auto">
                <a:xfrm flipH="1" flipV="1">
                  <a:off x="4791073" y="3871689"/>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4" name="Oval 234"/>
                <p:cNvSpPr>
                  <a:spLocks noChangeArrowheads="1"/>
                </p:cNvSpPr>
                <p:nvPr/>
              </p:nvSpPr>
              <p:spPr bwMode="auto">
                <a:xfrm flipH="1" flipV="1">
                  <a:off x="4622798" y="3874712"/>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5" name="Oval 235"/>
                <p:cNvSpPr>
                  <a:spLocks noChangeArrowheads="1"/>
                </p:cNvSpPr>
                <p:nvPr/>
              </p:nvSpPr>
              <p:spPr bwMode="auto">
                <a:xfrm flipH="1" flipV="1">
                  <a:off x="4454523" y="3873201"/>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6" name="Oval 236"/>
                <p:cNvSpPr>
                  <a:spLocks noChangeArrowheads="1"/>
                </p:cNvSpPr>
                <p:nvPr/>
              </p:nvSpPr>
              <p:spPr bwMode="auto">
                <a:xfrm flipH="1" flipV="1">
                  <a:off x="4286248" y="3876224"/>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7" name="Oval 239"/>
                <p:cNvSpPr>
                  <a:spLocks noChangeArrowheads="1"/>
                </p:cNvSpPr>
                <p:nvPr/>
              </p:nvSpPr>
              <p:spPr bwMode="auto">
                <a:xfrm flipH="1" flipV="1">
                  <a:off x="6135686" y="3685736"/>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8" name="Oval 240"/>
                <p:cNvSpPr>
                  <a:spLocks noChangeArrowheads="1"/>
                </p:cNvSpPr>
                <p:nvPr/>
              </p:nvSpPr>
              <p:spPr bwMode="auto">
                <a:xfrm flipH="1" flipV="1">
                  <a:off x="5967411" y="3688760"/>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9" name="Oval 241"/>
                <p:cNvSpPr>
                  <a:spLocks noChangeArrowheads="1"/>
                </p:cNvSpPr>
                <p:nvPr/>
              </p:nvSpPr>
              <p:spPr bwMode="auto">
                <a:xfrm flipH="1" flipV="1">
                  <a:off x="5307011" y="3693295"/>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0" name="Oval 242"/>
                <p:cNvSpPr>
                  <a:spLocks noChangeArrowheads="1"/>
                </p:cNvSpPr>
                <p:nvPr/>
              </p:nvSpPr>
              <p:spPr bwMode="auto">
                <a:xfrm flipH="1" flipV="1">
                  <a:off x="5105398" y="3694807"/>
                  <a:ext cx="133350" cy="126992"/>
                </a:xfrm>
                <a:prstGeom prst="ellipse">
                  <a:avLst/>
                </a:prstGeom>
                <a:solidFill>
                  <a:srgbClr val="FFFFFF">
                    <a:alpha val="30000"/>
                  </a:srgbClr>
                </a:solidFill>
                <a:ln w="9525" algn="ctr">
                  <a:noFill/>
                  <a:round/>
                  <a:headEnd/>
                  <a:tailEnd/>
                </a:ln>
                <a:effec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sp>
          <p:nvSpPr>
            <p:cNvPr id="72" name="矩形 71"/>
            <p:cNvSpPr/>
            <p:nvPr/>
          </p:nvSpPr>
          <p:spPr>
            <a:xfrm>
              <a:off x="0" y="3275674"/>
              <a:ext cx="9144000" cy="367640"/>
            </a:xfrm>
            <a:prstGeom prst="rect">
              <a:avLst/>
            </a:prstGeom>
            <a:solidFill>
              <a:srgbClr val="0070C0"/>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Times New Roman"/>
                <a:ea typeface="宋体"/>
                <a:cs typeface="+mn-cs"/>
              </a:endParaRPr>
            </a:p>
          </p:txBody>
        </p:sp>
        <p:sp>
          <p:nvSpPr>
            <p:cNvPr id="76" name="TextBox 75"/>
            <p:cNvSpPr txBox="1"/>
            <p:nvPr/>
          </p:nvSpPr>
          <p:spPr>
            <a:xfrm>
              <a:off x="-13650" y="3279738"/>
              <a:ext cx="9157650" cy="400110"/>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2000">
                  <a:solidFill>
                    <a:schemeClr val="bg1"/>
                  </a:solidFill>
                </a:rPr>
                <a:t>ANHUI CONCH INFORMATION TECHNOLOGY ENGINEERING CO.,LTD.</a:t>
              </a:r>
              <a:endParaRPr kumimoji="0" lang="zh-CN" altLang="en-US" sz="2000" b="0" i="0" u="none" strike="noStrike" kern="0" cap="none" spc="0" normalizeH="0" baseline="0" noProof="0" dirty="0">
                <a:ln>
                  <a:noFill/>
                </a:ln>
                <a:solidFill>
                  <a:schemeClr val="bg1"/>
                </a:solidFill>
                <a:effectLst/>
                <a:uLnTx/>
                <a:uFillTx/>
              </a:endParaRPr>
            </a:p>
          </p:txBody>
        </p:sp>
      </p:grpSp>
      <p:pic>
        <p:nvPicPr>
          <p:cNvPr id="83" name="Picture 3" descr="conch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42844" y="500042"/>
            <a:ext cx="2643206" cy="669544"/>
          </a:xfrm>
          <a:prstGeom prst="rect">
            <a:avLst/>
          </a:prstGeom>
          <a:noFill/>
          <a:ln w="9525">
            <a:noFill/>
            <a:miter lim="800000"/>
            <a:headEnd/>
            <a:tailEnd/>
          </a:ln>
        </p:spPr>
      </p:pic>
      <p:sp>
        <p:nvSpPr>
          <p:cNvPr id="90" name="矩形 89"/>
          <p:cNvSpPr/>
          <p:nvPr/>
        </p:nvSpPr>
        <p:spPr>
          <a:xfrm>
            <a:off x="6274171" y="6286520"/>
            <a:ext cx="2770439" cy="400110"/>
          </a:xfrm>
          <a:prstGeom prst="rect">
            <a:avLst/>
          </a:prstGeom>
          <a:noFill/>
          <a:effectLst>
            <a:outerShdw blurRad="50800" dist="50800" dir="5400000" algn="ctr" rotWithShape="0">
              <a:schemeClr val="bg1"/>
            </a:outerShdw>
          </a:effectLst>
          <a:scene3d>
            <a:camera prst="orthographicFront"/>
            <a:lightRig rig="flat" dir="tl">
              <a:rot lat="0" lon="0" rev="6600000"/>
            </a:lightRig>
          </a:scene3d>
          <a:sp3d contourW="12700">
            <a:contourClr>
              <a:schemeClr val="bg1"/>
            </a:contourClr>
          </a:sp3d>
        </p:spPr>
        <p:txBody>
          <a:bodyPr wrap="square" lIns="91440" tIns="45720" rIns="91440" bIns="45720">
            <a:spAutoFit/>
            <a:sp3d extrusionH="25400" contourW="8890">
              <a:bevelT w="38100" h="31750"/>
              <a:contourClr>
                <a:schemeClr val="bg1"/>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b="1" i="1">
                <a:solidFill>
                  <a:srgbClr val="FF0000"/>
                </a:solidFill>
                <a:effectLst>
                  <a:outerShdw blurRad="50800" dist="50800" dir="5400000" algn="ctr" rotWithShape="0">
                    <a:schemeClr val="bg1"/>
                  </a:outerShdw>
                </a:effectLst>
              </a:rPr>
              <a:t>http:// auto. conch.cn</a:t>
            </a:r>
            <a:endParaRPr kumimoji="0" lang="zh-CN" altLang="en-US" sz="2000" b="1" i="1" u="none" strike="noStrike" kern="0" cap="none" spc="0" normalizeH="0" baseline="0" noProof="0" dirty="0" smtClean="0">
              <a:ln w="11430"/>
              <a:solidFill>
                <a:srgbClr val="FF0000"/>
              </a:solidFill>
              <a:effectLst>
                <a:outerShdw blurRad="50800" dist="50800" dir="5400000" algn="ctr" rotWithShape="0">
                  <a:schemeClr val="bg1"/>
                </a:outerShdw>
              </a:effectLst>
              <a:uLnTx/>
              <a:uFillTx/>
            </a:endParaRPr>
          </a:p>
        </p:txBody>
      </p:sp>
      <p:sp>
        <p:nvSpPr>
          <p:cNvPr id="93" name="Text Box 4"/>
          <p:cNvSpPr txBox="1">
            <a:spLocks noChangeArrowheads="1"/>
          </p:cNvSpPr>
          <p:nvPr/>
        </p:nvSpPr>
        <p:spPr bwMode="auto">
          <a:xfrm>
            <a:off x="3357554" y="5048724"/>
            <a:ext cx="5786446" cy="446276"/>
          </a:xfrm>
          <a:prstGeom prst="rect">
            <a:avLst/>
          </a:prstGeom>
          <a:solidFill>
            <a:srgbClr val="00B0F0"/>
          </a:solidFill>
          <a:ln w="9525">
            <a:noFill/>
            <a:miter lim="800000"/>
            <a:headEnd/>
            <a:tailEnd/>
          </a:ln>
          <a:effectLst/>
        </p:spPr>
        <p:txBody>
          <a:bodyPr wrap="square">
            <a:spAutoFit/>
          </a:bodyPr>
          <a:lstStyle/>
          <a:p>
            <a:pPr algn="r">
              <a:spcBef>
                <a:spcPct val="50000"/>
              </a:spcBef>
            </a:pPr>
            <a:r>
              <a:rPr lang="zh-CN" altLang="en-US" sz="2300" b="1">
                <a:solidFill>
                  <a:schemeClr val="bg1"/>
                </a:solidFill>
                <a:latin typeface="华文行楷" pitchFamily="2" charset="-122"/>
                <a:ea typeface="华文行楷" pitchFamily="2" charset="-122"/>
                <a:cs typeface="经典空叠圆简" pitchFamily="49" charset="-122"/>
              </a:rPr>
              <a:t>唯进步，不止步，为客户提供全方位的服务</a:t>
            </a:r>
          </a:p>
        </p:txBody>
      </p:sp>
      <p:sp>
        <p:nvSpPr>
          <p:cNvPr id="80" name="TextBox 79"/>
          <p:cNvSpPr txBox="1"/>
          <p:nvPr/>
        </p:nvSpPr>
        <p:spPr>
          <a:xfrm>
            <a:off x="5563878" y="5754772"/>
            <a:ext cx="3600000" cy="648000"/>
          </a:xfrm>
          <a:prstGeom prst="rect">
            <a:avLst/>
          </a:prstGeom>
          <a:noFill/>
          <a:effectLst>
            <a:outerShdw blurRad="50800" dist="50800" dir="5400000" algn="ctr" rotWithShape="0">
              <a:schemeClr val="bg1"/>
            </a:outerShdw>
          </a:effectLst>
          <a:scene3d>
            <a:camera prst="orthographicFront"/>
            <a:lightRig rig="threePt" dir="t"/>
          </a:scene3d>
          <a:sp3d prstMaterial="metal"/>
        </p:spPr>
        <p:txBody>
          <a:bodyPr wrap="square" rtlCol="0">
            <a:spAutoFit/>
          </a:bodyPr>
          <a:lstStyle/>
          <a:p>
            <a:pPr>
              <a:tabLst>
                <a:tab pos="2336800" algn="l"/>
              </a:tabLst>
            </a:pPr>
            <a:r>
              <a:rPr lang="zh-CN" altLang="en-US" sz="3600" b="1" smtClean="0">
                <a:solidFill>
                  <a:srgbClr val="FF0000"/>
                </a:solidFill>
                <a:latin typeface="华文新魏" pitchFamily="2" charset="-122"/>
                <a:ea typeface="华文新魏" pitchFamily="2" charset="-122"/>
              </a:rPr>
              <a:t> </a:t>
            </a:r>
            <a:r>
              <a:rPr lang="zh-CN" altLang="en-US" sz="1600" b="1" i="1" smtClean="0">
                <a:solidFill>
                  <a:srgbClr val="FF0000"/>
                </a:solidFill>
                <a:latin typeface="微软雅黑" pitchFamily="34" charset="-122"/>
                <a:ea typeface="微软雅黑" pitchFamily="34" charset="-122"/>
              </a:rPr>
              <a:t>安徽海螺信息技术工程有限责任公司</a:t>
            </a:r>
            <a:r>
              <a:rPr lang="zh-CN" altLang="en-US" sz="4000" i="1" smtClean="0">
                <a:latin typeface="微软雅黑" pitchFamily="34" charset="-122"/>
                <a:ea typeface="微软雅黑" pitchFamily="34" charset="-122"/>
              </a:rPr>
              <a:t/>
            </a:r>
            <a:br>
              <a:rPr lang="zh-CN" altLang="en-US" sz="4000" i="1" smtClean="0">
                <a:latin typeface="微软雅黑" pitchFamily="34" charset="-122"/>
                <a:ea typeface="微软雅黑" pitchFamily="34" charset="-122"/>
              </a:rPr>
            </a:br>
            <a:endParaRPr lang="zh-CN" altLang="en-US" sz="4000" i="1" dirty="0">
              <a:effectLst>
                <a:outerShdw blurRad="50800" dist="38100" dir="5400000" algn="t" rotWithShape="0">
                  <a:prstClr val="black">
                    <a:alpha val="40000"/>
                  </a:prstClr>
                </a:outerShdw>
              </a:effectLst>
              <a:latin typeface="微软雅黑" pitchFamily="34" charset="-122"/>
              <a:ea typeface="微软雅黑" pitchFamily="34" charset="-122"/>
            </a:endParaRPr>
          </a:p>
        </p:txBody>
      </p:sp>
      <p:sp>
        <p:nvSpPr>
          <p:cNvPr id="84" name="TextBox 83"/>
          <p:cNvSpPr txBox="1"/>
          <p:nvPr/>
        </p:nvSpPr>
        <p:spPr>
          <a:xfrm>
            <a:off x="721120" y="1500174"/>
            <a:ext cx="8171360" cy="1323439"/>
          </a:xfrm>
          <a:prstGeom prst="rect">
            <a:avLst/>
          </a:prstGeom>
          <a:noFill/>
          <a:effectLst>
            <a:outerShdw blurRad="50800" dist="50800" dir="5400000" algn="ctr" rotWithShape="0">
              <a:schemeClr val="bg1"/>
            </a:outerShdw>
          </a:effectLst>
          <a:scene3d>
            <a:camera prst="orthographicFront"/>
            <a:lightRig rig="threePt" dir="t"/>
          </a:scene3d>
          <a:sp3d prstMaterial="metal"/>
        </p:spPr>
        <p:txBody>
          <a:bodyPr wrap="square" rtlCol="0">
            <a:spAutoFit/>
          </a:bodyPr>
          <a:lstStyle/>
          <a:p>
            <a:pPr algn="ctr"/>
            <a:r>
              <a:rPr lang="zh-CN" altLang="en-US" sz="4000" b="1" dirty="0">
                <a:solidFill>
                  <a:srgbClr val="FF0000"/>
                </a:solidFill>
                <a:latin typeface="微软雅黑" pitchFamily="34" charset="-122"/>
                <a:ea typeface="微软雅黑" pitchFamily="34" charset="-122"/>
              </a:rPr>
              <a:t>工控</a:t>
            </a:r>
            <a:r>
              <a:rPr lang="en-US" altLang="zh-CN" sz="4000" b="1" dirty="0">
                <a:solidFill>
                  <a:srgbClr val="FF0000"/>
                </a:solidFill>
                <a:latin typeface="微软雅黑" pitchFamily="34" charset="-122"/>
                <a:ea typeface="微软雅黑" pitchFamily="34" charset="-122"/>
              </a:rPr>
              <a:t>DCS</a:t>
            </a:r>
            <a:r>
              <a:rPr lang="zh-CN" altLang="en-US" sz="4000" b="1" dirty="0">
                <a:solidFill>
                  <a:srgbClr val="FF0000"/>
                </a:solidFill>
                <a:latin typeface="微软雅黑" pitchFamily="34" charset="-122"/>
                <a:ea typeface="微软雅黑" pitchFamily="34" charset="-122"/>
              </a:rPr>
              <a:t>系统总体介绍、日常使用操作及维护要领</a:t>
            </a:r>
            <a:endParaRPr lang="zh-CN" altLang="en-US" sz="4000" b="1" dirty="0" smtClean="0">
              <a:solidFill>
                <a:srgbClr val="FF0000"/>
              </a:solidFill>
              <a:latin typeface="微软雅黑" pitchFamily="34" charset="-122"/>
              <a:ea typeface="微软雅黑" pitchFamily="34" charset="-122"/>
            </a:endParaRPr>
          </a:p>
        </p:txBody>
      </p:sp>
      <p:sp>
        <p:nvSpPr>
          <p:cNvPr id="78" name="灯片编号占位符 77"/>
          <p:cNvSpPr>
            <a:spLocks noGrp="1"/>
          </p:cNvSpPr>
          <p:nvPr>
            <p:ph type="sldNum" sz="quarter" idx="12"/>
          </p:nvPr>
        </p:nvSpPr>
        <p:spPr/>
        <p:txBody>
          <a:bodyPr/>
          <a:lstStyle/>
          <a:p>
            <a:pPr>
              <a:defRPr/>
            </a:pPr>
            <a:fld id="{3DB4C0F6-DA4C-404B-A47F-8755243DF4D4}" type="slidenum">
              <a:rPr lang="zh-CN" altLang="en-US" smtClean="0"/>
              <a:pPr>
                <a:defRPr/>
              </a:pPr>
              <a:t>1</a:t>
            </a:fld>
            <a:endParaRPr lang="zh-CN" altLang="en-US"/>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ppt_x"/>
                                          </p:val>
                                        </p:tav>
                                        <p:tav tm="100000">
                                          <p:val>
                                            <p:strVal val="#ppt_x"/>
                                          </p:val>
                                        </p:tav>
                                      </p:tavLst>
                                    </p:anim>
                                    <p:anim calcmode="lin" valueType="num">
                                      <p:cBhvr additive="base">
                                        <p:cTn id="8" dur="1000" fill="hold"/>
                                        <p:tgtEl>
                                          <p:spTgt spid="8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93"/>
                                        </p:tgtEl>
                                        <p:attrNameLst>
                                          <p:attrName>style.visibility</p:attrName>
                                        </p:attrNameLst>
                                      </p:cBhvr>
                                      <p:to>
                                        <p:strVal val="visible"/>
                                      </p:to>
                                    </p:set>
                                    <p:anim calcmode="lin" valueType="num">
                                      <p:cBhvr additive="base">
                                        <p:cTn id="11" dur="1000" fill="hold"/>
                                        <p:tgtEl>
                                          <p:spTgt spid="93"/>
                                        </p:tgtEl>
                                        <p:attrNameLst>
                                          <p:attrName>ppt_x</p:attrName>
                                        </p:attrNameLst>
                                      </p:cBhvr>
                                      <p:tavLst>
                                        <p:tav tm="0">
                                          <p:val>
                                            <p:strVal val="#ppt_x"/>
                                          </p:val>
                                        </p:tav>
                                        <p:tav tm="100000">
                                          <p:val>
                                            <p:strVal val="#ppt_x"/>
                                          </p:val>
                                        </p:tav>
                                      </p:tavLst>
                                    </p:anim>
                                    <p:anim calcmode="lin" valueType="num">
                                      <p:cBhvr additive="base">
                                        <p:cTn id="12" dur="1000" fill="hold"/>
                                        <p:tgtEl>
                                          <p:spTgt spid="9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3" presetClass="entr" presetSubtype="16" fill="hold" nodeType="after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plus(in)">
                                      <p:cBhvr>
                                        <p:cTn id="16" dur="2000"/>
                                        <p:tgtEl>
                                          <p:spTgt spid="82"/>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84"/>
                                        </p:tgtEl>
                                        <p:attrNameLst>
                                          <p:attrName>style.visibility</p:attrName>
                                        </p:attrNameLst>
                                      </p:cBhvr>
                                      <p:to>
                                        <p:strVal val="visible"/>
                                      </p:to>
                                    </p:set>
                                    <p:anim calcmode="lin" valueType="num">
                                      <p:cBhvr>
                                        <p:cTn id="19" dur="1000" fill="hold"/>
                                        <p:tgtEl>
                                          <p:spTgt spid="84"/>
                                        </p:tgtEl>
                                        <p:attrNameLst>
                                          <p:attrName>ppt_w</p:attrName>
                                        </p:attrNameLst>
                                      </p:cBhvr>
                                      <p:tavLst>
                                        <p:tav tm="0">
                                          <p:val>
                                            <p:fltVal val="0"/>
                                          </p:val>
                                        </p:tav>
                                        <p:tav tm="100000">
                                          <p:val>
                                            <p:strVal val="#ppt_w"/>
                                          </p:val>
                                        </p:tav>
                                      </p:tavLst>
                                    </p:anim>
                                    <p:anim calcmode="lin" valueType="num">
                                      <p:cBhvr>
                                        <p:cTn id="20" dur="1000" fill="hold"/>
                                        <p:tgtEl>
                                          <p:spTgt spid="84"/>
                                        </p:tgtEl>
                                        <p:attrNameLst>
                                          <p:attrName>ppt_h</p:attrName>
                                        </p:attrNameLst>
                                      </p:cBhvr>
                                      <p:tavLst>
                                        <p:tav tm="0">
                                          <p:val>
                                            <p:fltVal val="0"/>
                                          </p:val>
                                        </p:tav>
                                        <p:tav tm="100000">
                                          <p:val>
                                            <p:strVal val="#ppt_h"/>
                                          </p:val>
                                        </p:tav>
                                      </p:tavLst>
                                    </p:anim>
                                    <p:anim calcmode="lin" valueType="num">
                                      <p:cBhvr>
                                        <p:cTn id="21" dur="1000" fill="hold"/>
                                        <p:tgtEl>
                                          <p:spTgt spid="84"/>
                                        </p:tgtEl>
                                        <p:attrNameLst>
                                          <p:attrName>style.rotation</p:attrName>
                                        </p:attrNameLst>
                                      </p:cBhvr>
                                      <p:tavLst>
                                        <p:tav tm="0">
                                          <p:val>
                                            <p:fltVal val="90"/>
                                          </p:val>
                                        </p:tav>
                                        <p:tav tm="100000">
                                          <p:val>
                                            <p:fltVal val="0"/>
                                          </p:val>
                                        </p:tav>
                                      </p:tavLst>
                                    </p:anim>
                                    <p:animEffect transition="in" filter="fade">
                                      <p:cBhvr>
                                        <p:cTn id="22" dur="10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autoUpdateAnimBg="0"/>
      <p:bldP spid="8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fld id="{32BEA668-EC09-4E8C-8D8B-0F39ABD69171}" type="datetime1">
              <a:rPr lang="zh-CN" altLang="en-US" smtClean="0"/>
              <a:pPr>
                <a:defRPr/>
              </a:pPr>
              <a:t>2012/12/25</a:t>
            </a:fld>
            <a:endParaRPr lang="zh-CN" altLang="en-US" dirty="0"/>
          </a:p>
        </p:txBody>
      </p:sp>
      <p:sp>
        <p:nvSpPr>
          <p:cNvPr id="66" name="文本占位符 65"/>
          <p:cNvSpPr>
            <a:spLocks noGrp="1"/>
          </p:cNvSpPr>
          <p:nvPr>
            <p:ph type="body" idx="1"/>
          </p:nvPr>
        </p:nvSpPr>
        <p:spPr>
          <a:xfrm>
            <a:off x="1835696" y="1916832"/>
            <a:ext cx="5142185" cy="3456383"/>
          </a:xfrm>
        </p:spPr>
        <p:txBody>
          <a:bodyPr>
            <a:normAutofit/>
          </a:bodyPr>
          <a:lstStyle/>
          <a:p>
            <a:pPr marL="457200" indent="-457200">
              <a:buFont typeface="Wingdings" pitchFamily="2" charset="2"/>
              <a:buChar char="n"/>
            </a:pPr>
            <a:r>
              <a:rPr lang="zh-CN" altLang="en-US" sz="2800" dirty="0" smtClean="0">
                <a:solidFill>
                  <a:schemeClr val="tx1"/>
                </a:solidFill>
                <a:latin typeface="+mn-ea"/>
              </a:rPr>
              <a:t>一、工控系统概念</a:t>
            </a:r>
            <a:endParaRPr lang="en-US" altLang="zh-CN" sz="2800" dirty="0" smtClean="0">
              <a:solidFill>
                <a:schemeClr val="tx1"/>
              </a:solidFill>
              <a:latin typeface="+mn-ea"/>
            </a:endParaRPr>
          </a:p>
          <a:p>
            <a:pPr marL="457200" indent="-457200">
              <a:buFont typeface="Wingdings" pitchFamily="2" charset="2"/>
              <a:buChar char="n"/>
            </a:pPr>
            <a:r>
              <a:rPr lang="zh-CN" altLang="en-US" sz="2800" dirty="0" smtClean="0">
                <a:solidFill>
                  <a:schemeClr val="tx1"/>
                </a:solidFill>
                <a:latin typeface="+mn-ea"/>
              </a:rPr>
              <a:t>二、工控系统组成</a:t>
            </a:r>
            <a:endParaRPr lang="en-US" altLang="zh-CN" sz="2800" dirty="0" smtClean="0">
              <a:solidFill>
                <a:schemeClr val="tx1"/>
              </a:solidFill>
              <a:latin typeface="+mn-ea"/>
            </a:endParaRPr>
          </a:p>
          <a:p>
            <a:pPr marL="457200" indent="-457200">
              <a:buFont typeface="Wingdings" pitchFamily="2" charset="2"/>
              <a:buChar char="n"/>
            </a:pPr>
            <a:r>
              <a:rPr lang="zh-CN" altLang="en-US" sz="2800" dirty="0" smtClean="0">
                <a:solidFill>
                  <a:schemeClr val="tx1"/>
                </a:solidFill>
                <a:latin typeface="+mn-ea"/>
              </a:rPr>
              <a:t>三、工控</a:t>
            </a:r>
            <a:r>
              <a:rPr lang="zh-CN" altLang="en-US" sz="2800" dirty="0" smtClean="0">
                <a:solidFill>
                  <a:schemeClr val="tx1"/>
                </a:solidFill>
                <a:latin typeface="+mn-ea"/>
              </a:rPr>
              <a:t>系统应用</a:t>
            </a:r>
            <a:endParaRPr lang="en-US" altLang="zh-CN" sz="2800" dirty="0" smtClean="0">
              <a:solidFill>
                <a:schemeClr val="tx1"/>
              </a:solidFill>
              <a:latin typeface="+mn-ea"/>
            </a:endParaRPr>
          </a:p>
          <a:p>
            <a:pPr marL="457200" indent="-457200">
              <a:buFont typeface="Wingdings" pitchFamily="2" charset="2"/>
              <a:buChar char="n"/>
            </a:pPr>
            <a:r>
              <a:rPr lang="zh-CN" altLang="en-US" sz="2800" dirty="0" smtClean="0">
                <a:solidFill>
                  <a:schemeClr val="tx1"/>
                </a:solidFill>
                <a:latin typeface="+mn-ea"/>
              </a:rPr>
              <a:t>四、工控系统维护要点</a:t>
            </a:r>
            <a:endParaRPr lang="en-US" altLang="zh-CN" sz="2800" dirty="0" smtClean="0">
              <a:solidFill>
                <a:schemeClr val="tx1"/>
              </a:solidFill>
              <a:latin typeface="+mn-ea"/>
            </a:endParaRPr>
          </a:p>
          <a:p>
            <a:pPr marL="457200" indent="-457200">
              <a:buFont typeface="Wingdings" pitchFamily="2" charset="2"/>
              <a:buChar char="n"/>
            </a:pPr>
            <a:r>
              <a:rPr lang="zh-CN" altLang="en-US" sz="2800" dirty="0" smtClean="0">
                <a:solidFill>
                  <a:schemeClr val="tx1"/>
                </a:solidFill>
                <a:latin typeface="+mn-ea"/>
              </a:rPr>
              <a:t>五、常见工控系统故障处理</a:t>
            </a:r>
            <a:endParaRPr lang="en-US" altLang="zh-CN" sz="2800" dirty="0" smtClean="0">
              <a:solidFill>
                <a:schemeClr val="tx1"/>
              </a:solidFill>
              <a:latin typeface="+mn-ea"/>
            </a:endParaRPr>
          </a:p>
        </p:txBody>
      </p:sp>
      <p:sp>
        <p:nvSpPr>
          <p:cNvPr id="67" name="文本占位符 66"/>
          <p:cNvSpPr>
            <a:spLocks noGrp="1"/>
          </p:cNvSpPr>
          <p:nvPr>
            <p:ph type="body" idx="11"/>
          </p:nvPr>
        </p:nvSpPr>
        <p:spPr/>
        <p:txBody>
          <a:bodyPr>
            <a:normAutofit/>
          </a:bodyPr>
          <a:lstStyle/>
          <a:p>
            <a:r>
              <a:rPr lang="zh-CN" altLang="en-US" sz="2400" b="1" dirty="0" smtClean="0">
                <a:solidFill>
                  <a:schemeClr val="tx1"/>
                </a:solidFill>
              </a:rPr>
              <a:t>介绍提纲（目录</a:t>
            </a:r>
            <a:r>
              <a:rPr lang="zh-CN" altLang="en-US" sz="2400" b="1" dirty="0">
                <a:solidFill>
                  <a:schemeClr val="tx1"/>
                </a:solidFill>
              </a:rPr>
              <a:t>）</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日期占位符 3"/>
          <p:cNvSpPr>
            <a:spLocks noGrp="1"/>
          </p:cNvSpPr>
          <p:nvPr>
            <p:ph type="dt" sz="half" idx="10"/>
          </p:nvPr>
        </p:nvSpPr>
        <p:spPr>
          <a:noFill/>
        </p:spPr>
        <p:txBody>
          <a:bodyPr/>
          <a:lstStyle/>
          <a:p>
            <a:fld id="{7D52D206-EE70-4DC4-BB10-208B7E0BA931}" type="datetime1">
              <a:rPr lang="zh-CN" altLang="en-US" smtClean="0">
                <a:latin typeface="Arial" charset="0"/>
              </a:rPr>
              <a:pPr/>
              <a:t>2012/12/25</a:t>
            </a:fld>
            <a:endParaRPr lang="zh-CN" altLang="en-US" dirty="0">
              <a:latin typeface="Arial" charset="0"/>
            </a:endParaRPr>
          </a:p>
        </p:txBody>
      </p:sp>
      <p:sp>
        <p:nvSpPr>
          <p:cNvPr id="8196" name="内容占位符 2"/>
          <p:cNvSpPr>
            <a:spLocks noGrp="1" noChangeArrowheads="1"/>
          </p:cNvSpPr>
          <p:nvPr>
            <p:ph type="body" idx="1"/>
          </p:nvPr>
        </p:nvSpPr>
        <p:spPr/>
        <p:txBody>
          <a:bodyPr>
            <a:normAutofit/>
          </a:bodyPr>
          <a:lstStyle/>
          <a:p>
            <a:pPr marL="342900" indent="-342900" algn="l"/>
            <a:r>
              <a:rPr lang="zh-CN" altLang="en-US" dirty="0" smtClean="0">
                <a:solidFill>
                  <a:schemeClr val="tx1"/>
                </a:solidFill>
                <a:latin typeface="+mn-ea"/>
              </a:rPr>
              <a:t>     </a:t>
            </a:r>
            <a:r>
              <a:rPr lang="zh-CN" altLang="en-US" b="1" dirty="0" smtClean="0">
                <a:solidFill>
                  <a:schemeClr val="tx1"/>
                </a:solidFill>
                <a:latin typeface="+mn-ea"/>
              </a:rPr>
              <a:t>工</a:t>
            </a:r>
            <a:r>
              <a:rPr lang="zh-CN" altLang="en-US" b="1" dirty="0">
                <a:solidFill>
                  <a:schemeClr val="tx1"/>
                </a:solidFill>
                <a:latin typeface="+mn-ea"/>
              </a:rPr>
              <a:t>控</a:t>
            </a:r>
            <a:r>
              <a:rPr lang="zh-CN" altLang="en-US" dirty="0">
                <a:solidFill>
                  <a:schemeClr val="tx1"/>
                </a:solidFill>
                <a:latin typeface="+mn-ea"/>
              </a:rPr>
              <a:t>指的是工业自动化控制，主要利用电子电气、机械、软件组合实现。即是工业控制（</a:t>
            </a:r>
            <a:r>
              <a:rPr lang="en-US" altLang="zh-CN" dirty="0">
                <a:solidFill>
                  <a:schemeClr val="tx1"/>
                </a:solidFill>
                <a:latin typeface="+mn-ea"/>
              </a:rPr>
              <a:t>Factory control</a:t>
            </a:r>
            <a:r>
              <a:rPr lang="zh-CN" altLang="en-US" dirty="0">
                <a:solidFill>
                  <a:schemeClr val="tx1"/>
                </a:solidFill>
                <a:latin typeface="+mn-ea"/>
              </a:rPr>
              <a:t>），或者是工厂自动化控制（</a:t>
            </a:r>
            <a:r>
              <a:rPr lang="en-US" altLang="zh-CN" dirty="0">
                <a:solidFill>
                  <a:schemeClr val="tx1"/>
                </a:solidFill>
                <a:latin typeface="+mn-ea"/>
              </a:rPr>
              <a:t>Factory Automation control</a:t>
            </a:r>
            <a:r>
              <a:rPr lang="zh-CN" altLang="en-US" dirty="0">
                <a:solidFill>
                  <a:schemeClr val="tx1"/>
                </a:solidFill>
                <a:latin typeface="+mn-ea"/>
              </a:rPr>
              <a:t>）。主要是指使用计算机技术，微电子技术，电气手段，使工厂的生产和制造过程更加自动化、效率化、精确化，并具有可控性及可视性</a:t>
            </a:r>
            <a:r>
              <a:rPr lang="zh-CN" altLang="en-US" dirty="0" smtClean="0">
                <a:solidFill>
                  <a:schemeClr val="tx1"/>
                </a:solidFill>
                <a:latin typeface="+mn-ea"/>
              </a:rPr>
              <a:t>。</a:t>
            </a:r>
            <a:endParaRPr lang="en-US" altLang="zh-CN" dirty="0" smtClean="0">
              <a:solidFill>
                <a:schemeClr val="tx1"/>
              </a:solidFill>
              <a:latin typeface="+mn-ea"/>
            </a:endParaRPr>
          </a:p>
          <a:p>
            <a:pPr marL="342900" indent="-342900" algn="l"/>
            <a:r>
              <a:rPr lang="zh-CN" altLang="en-US" dirty="0" smtClean="0">
                <a:solidFill>
                  <a:schemeClr val="tx1"/>
                </a:solidFill>
                <a:latin typeface="+mn-ea"/>
              </a:rPr>
              <a:t>  </a:t>
            </a:r>
          </a:p>
        </p:txBody>
      </p:sp>
      <p:sp>
        <p:nvSpPr>
          <p:cNvPr id="6" name="文本占位符 5"/>
          <p:cNvSpPr>
            <a:spLocks noGrp="1"/>
          </p:cNvSpPr>
          <p:nvPr>
            <p:ph type="body" idx="11"/>
          </p:nvPr>
        </p:nvSpPr>
        <p:spPr/>
        <p:txBody>
          <a:bodyPr/>
          <a:lstStyle/>
          <a:p>
            <a:r>
              <a:rPr lang="zh-CN" altLang="en-US" b="1" dirty="0">
                <a:solidFill>
                  <a:schemeClr val="tx1"/>
                </a:solidFill>
              </a:rPr>
              <a:t>工</a:t>
            </a:r>
            <a:r>
              <a:rPr lang="zh-CN" altLang="en-US" b="1" dirty="0" smtClean="0">
                <a:solidFill>
                  <a:schemeClr val="tx1"/>
                </a:solidFill>
              </a:rPr>
              <a:t>控概念</a:t>
            </a:r>
            <a:endParaRPr lang="zh-CN" altLang="en-US" b="1" dirty="0">
              <a:solidFill>
                <a:schemeClr val="tx1"/>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日期占位符 3"/>
          <p:cNvSpPr>
            <a:spLocks noGrp="1"/>
          </p:cNvSpPr>
          <p:nvPr>
            <p:ph type="dt" sz="half" idx="10"/>
          </p:nvPr>
        </p:nvSpPr>
        <p:spPr>
          <a:noFill/>
        </p:spPr>
        <p:txBody>
          <a:bodyPr/>
          <a:lstStyle/>
          <a:p>
            <a:fld id="{029A2588-2634-4B5E-80AF-0F3259DC70E7}" type="datetime1">
              <a:rPr lang="zh-CN" altLang="en-US" smtClean="0">
                <a:latin typeface="Arial" charset="0"/>
              </a:rPr>
              <a:pPr/>
              <a:t>2012/12/25</a:t>
            </a:fld>
            <a:endParaRPr lang="zh-CN" altLang="en-US" dirty="0">
              <a:latin typeface="Arial" charset="0"/>
            </a:endParaRPr>
          </a:p>
        </p:txBody>
      </p:sp>
      <p:sp>
        <p:nvSpPr>
          <p:cNvPr id="8196" name="内容占位符 2"/>
          <p:cNvSpPr>
            <a:spLocks noGrp="1" noChangeArrowheads="1"/>
          </p:cNvSpPr>
          <p:nvPr>
            <p:ph type="body" idx="1"/>
          </p:nvPr>
        </p:nvSpPr>
        <p:spPr/>
        <p:txBody>
          <a:bodyPr>
            <a:normAutofit/>
          </a:bodyPr>
          <a:lstStyle/>
          <a:p>
            <a:pPr marL="342900" indent="-342900" algn="l"/>
            <a:r>
              <a:rPr lang="zh-CN" altLang="en-US" sz="2800" dirty="0" smtClean="0">
                <a:solidFill>
                  <a:schemeClr val="tx1"/>
                </a:solidFill>
                <a:latin typeface="+mn-ea"/>
              </a:rPr>
              <a:t>一、</a:t>
            </a:r>
            <a:r>
              <a:rPr lang="en-US" altLang="zh-CN" sz="2800" dirty="0" smtClean="0">
                <a:solidFill>
                  <a:schemeClr val="tx1"/>
                </a:solidFill>
                <a:latin typeface="+mn-ea"/>
              </a:rPr>
              <a:t>CCS</a:t>
            </a:r>
            <a:r>
              <a:rPr lang="zh-CN" altLang="en-US" sz="2800" dirty="0" smtClean="0">
                <a:solidFill>
                  <a:schemeClr val="tx1"/>
                </a:solidFill>
                <a:latin typeface="+mn-ea"/>
              </a:rPr>
              <a:t>（计算机</a:t>
            </a:r>
            <a:r>
              <a:rPr lang="zh-CN" altLang="en-US" sz="2800" dirty="0">
                <a:solidFill>
                  <a:schemeClr val="tx1"/>
                </a:solidFill>
                <a:latin typeface="+mn-ea"/>
              </a:rPr>
              <a:t>集中控制</a:t>
            </a:r>
            <a:r>
              <a:rPr lang="zh-CN" altLang="en-US" sz="2800" dirty="0" smtClean="0">
                <a:solidFill>
                  <a:schemeClr val="tx1"/>
                </a:solidFill>
                <a:latin typeface="+mn-ea"/>
              </a:rPr>
              <a:t>系统）</a:t>
            </a:r>
            <a:endParaRPr lang="en-US" altLang="zh-CN" sz="2800" dirty="0" smtClean="0">
              <a:solidFill>
                <a:schemeClr val="tx1"/>
              </a:solidFill>
              <a:latin typeface="+mn-ea"/>
            </a:endParaRPr>
          </a:p>
          <a:p>
            <a:pPr marL="342900" indent="-342900" algn="l"/>
            <a:r>
              <a:rPr lang="zh-CN" altLang="en-US" sz="2000" dirty="0" smtClean="0">
                <a:solidFill>
                  <a:schemeClr val="tx1"/>
                </a:solidFill>
                <a:latin typeface="+mn-ea"/>
              </a:rPr>
              <a:t>      在</a:t>
            </a:r>
            <a:r>
              <a:rPr lang="en-US" altLang="zh-CN" sz="2000" dirty="0">
                <a:solidFill>
                  <a:schemeClr val="tx1"/>
                </a:solidFill>
                <a:latin typeface="+mn-ea"/>
              </a:rPr>
              <a:t>CCS</a:t>
            </a:r>
            <a:r>
              <a:rPr lang="zh-CN" altLang="en-US" sz="2000" dirty="0">
                <a:solidFill>
                  <a:schemeClr val="tx1"/>
                </a:solidFill>
                <a:latin typeface="+mn-ea"/>
              </a:rPr>
              <a:t>中，数字计算机取代了传统的模拟仪表，从而能够使用更为先进的控制技术，例如复杂控制算法和协调控制。从而使自动控制发生了质的飞跃。</a:t>
            </a:r>
            <a:endParaRPr lang="en-US" altLang="zh-CN" sz="2000" dirty="0" smtClean="0">
              <a:solidFill>
                <a:schemeClr val="tx1"/>
              </a:solidFill>
              <a:latin typeface="+mn-ea"/>
            </a:endParaRPr>
          </a:p>
          <a:p>
            <a:pPr marL="342900" indent="-342900" algn="l"/>
            <a:r>
              <a:rPr lang="zh-CN" altLang="en-US" sz="2800" dirty="0" smtClean="0">
                <a:solidFill>
                  <a:schemeClr val="tx1"/>
                </a:solidFill>
                <a:latin typeface="+mn-ea"/>
              </a:rPr>
              <a:t>二、</a:t>
            </a:r>
            <a:r>
              <a:rPr lang="en-US" altLang="zh-CN" sz="2800" dirty="0" smtClean="0">
                <a:solidFill>
                  <a:srgbClr val="FF0000"/>
                </a:solidFill>
                <a:latin typeface="+mn-ea"/>
              </a:rPr>
              <a:t>DCS</a:t>
            </a:r>
            <a:r>
              <a:rPr lang="zh-CN" altLang="en-US" sz="2800" dirty="0" smtClean="0">
                <a:solidFill>
                  <a:srgbClr val="FF0000"/>
                </a:solidFill>
                <a:latin typeface="+mn-ea"/>
              </a:rPr>
              <a:t>（集散控制系统）</a:t>
            </a:r>
            <a:endParaRPr lang="en-US" altLang="zh-CN" sz="2800" dirty="0" smtClean="0">
              <a:solidFill>
                <a:srgbClr val="FF0000"/>
              </a:solidFill>
              <a:latin typeface="+mn-ea"/>
            </a:endParaRPr>
          </a:p>
          <a:p>
            <a:pPr marL="342900" indent="-342900" algn="l"/>
            <a:r>
              <a:rPr lang="zh-CN" altLang="en-US" sz="2200" dirty="0" smtClean="0">
                <a:solidFill>
                  <a:srgbClr val="FF0000"/>
                </a:solidFill>
                <a:latin typeface="+mn-ea"/>
              </a:rPr>
              <a:t>      由</a:t>
            </a:r>
            <a:r>
              <a:rPr lang="zh-CN" altLang="en-US" sz="2200" dirty="0">
                <a:solidFill>
                  <a:srgbClr val="FF0000"/>
                </a:solidFill>
                <a:latin typeface="+mn-ea"/>
              </a:rPr>
              <a:t>多台计算机分别控制生产过程中多个控制回路，同时又可集中获取数据、集中管理和集中控制的自动控制系统 。</a:t>
            </a:r>
            <a:endParaRPr lang="en-US" altLang="zh-CN" sz="2200" dirty="0" smtClean="0">
              <a:solidFill>
                <a:srgbClr val="FF0000"/>
              </a:solidFill>
              <a:latin typeface="+mn-ea"/>
            </a:endParaRPr>
          </a:p>
          <a:p>
            <a:pPr marL="342900" indent="-342900" algn="l"/>
            <a:r>
              <a:rPr lang="zh-CN" altLang="en-US" sz="2800" dirty="0" smtClean="0">
                <a:solidFill>
                  <a:schemeClr val="tx1"/>
                </a:solidFill>
                <a:latin typeface="+mn-ea"/>
              </a:rPr>
              <a:t>三、</a:t>
            </a:r>
            <a:r>
              <a:rPr lang="en-US" altLang="zh-CN" sz="2800" dirty="0" smtClean="0">
                <a:solidFill>
                  <a:schemeClr val="tx1"/>
                </a:solidFill>
                <a:latin typeface="+mn-ea"/>
              </a:rPr>
              <a:t>FCS(</a:t>
            </a:r>
            <a:r>
              <a:rPr lang="zh-CN" altLang="en-US" sz="2800" dirty="0" smtClean="0">
                <a:solidFill>
                  <a:schemeClr val="tx1"/>
                </a:solidFill>
                <a:latin typeface="+mn-ea"/>
              </a:rPr>
              <a:t>现场总线控制系统</a:t>
            </a:r>
            <a:r>
              <a:rPr lang="en-US" altLang="zh-CN" sz="2800" dirty="0" smtClean="0">
                <a:solidFill>
                  <a:schemeClr val="tx1"/>
                </a:solidFill>
                <a:latin typeface="+mn-ea"/>
              </a:rPr>
              <a:t>)</a:t>
            </a:r>
          </a:p>
          <a:p>
            <a:pPr marL="342900" indent="-342900" algn="l"/>
            <a:r>
              <a:rPr lang="zh-CN" altLang="en-US" sz="2000" dirty="0" smtClean="0">
                <a:solidFill>
                  <a:schemeClr val="tx1"/>
                </a:solidFill>
                <a:latin typeface="+mn-ea"/>
              </a:rPr>
              <a:t>       现场总线</a:t>
            </a:r>
            <a:r>
              <a:rPr lang="zh-CN" altLang="en-US" sz="2000" dirty="0">
                <a:solidFill>
                  <a:schemeClr val="tx1"/>
                </a:solidFill>
                <a:latin typeface="+mn-ea"/>
              </a:rPr>
              <a:t>控制系统（</a:t>
            </a:r>
            <a:r>
              <a:rPr lang="en-US" altLang="zh-CN" sz="2000" dirty="0" smtClean="0">
                <a:solidFill>
                  <a:schemeClr val="tx1"/>
                </a:solidFill>
                <a:latin typeface="+mn-ea"/>
              </a:rPr>
              <a:t>FCS </a:t>
            </a:r>
            <a:r>
              <a:rPr lang="en-US" altLang="zh-CN" sz="2000" dirty="0" err="1" smtClean="0">
                <a:solidFill>
                  <a:schemeClr val="tx1"/>
                </a:solidFill>
                <a:latin typeface="+mn-ea"/>
              </a:rPr>
              <a:t>Fieldbus</a:t>
            </a:r>
            <a:r>
              <a:rPr lang="en-US" altLang="zh-CN" sz="2000" dirty="0" smtClean="0">
                <a:solidFill>
                  <a:schemeClr val="tx1"/>
                </a:solidFill>
                <a:latin typeface="+mn-ea"/>
              </a:rPr>
              <a:t> </a:t>
            </a:r>
            <a:r>
              <a:rPr lang="en-US" altLang="zh-CN" sz="2000" dirty="0">
                <a:solidFill>
                  <a:schemeClr val="tx1"/>
                </a:solidFill>
                <a:latin typeface="+mn-ea"/>
              </a:rPr>
              <a:t>Control System</a:t>
            </a:r>
            <a:r>
              <a:rPr lang="zh-CN" altLang="en-US" sz="2000" dirty="0">
                <a:solidFill>
                  <a:schemeClr val="tx1"/>
                </a:solidFill>
                <a:latin typeface="+mn-ea"/>
              </a:rPr>
              <a:t>），它是用现场总线这一开放的、具有互操作性的网络将现场各个控制器和仪表及仪表设备互联，构成现场总线控制系统，同时控制功能彻底下放到现场，降低了安装成本和维修费用。</a:t>
            </a:r>
            <a:endParaRPr lang="zh-CN" altLang="en-US" sz="2000" dirty="0" smtClean="0">
              <a:solidFill>
                <a:schemeClr val="tx1"/>
              </a:solidFill>
              <a:latin typeface="+mn-ea"/>
            </a:endParaRPr>
          </a:p>
        </p:txBody>
      </p:sp>
      <p:sp>
        <p:nvSpPr>
          <p:cNvPr id="6" name="文本占位符 5"/>
          <p:cNvSpPr>
            <a:spLocks noGrp="1"/>
          </p:cNvSpPr>
          <p:nvPr>
            <p:ph type="body" idx="11"/>
          </p:nvPr>
        </p:nvSpPr>
        <p:spPr/>
        <p:txBody>
          <a:bodyPr/>
          <a:lstStyle/>
          <a:p>
            <a:r>
              <a:rPr lang="zh-CN" altLang="en-US" b="1" dirty="0">
                <a:solidFill>
                  <a:schemeClr val="tx1"/>
                </a:solidFill>
              </a:rPr>
              <a:t>工</a:t>
            </a:r>
            <a:r>
              <a:rPr lang="zh-CN" altLang="en-US" b="1" dirty="0" smtClean="0">
                <a:solidFill>
                  <a:schemeClr val="tx1"/>
                </a:solidFill>
              </a:rPr>
              <a:t>控发展历程</a:t>
            </a:r>
            <a:endParaRPr lang="zh-CN" altLang="en-US" b="1" dirty="0">
              <a:solidFill>
                <a:schemeClr val="tx1"/>
              </a:solidFill>
            </a:endParaRPr>
          </a:p>
        </p:txBody>
      </p:sp>
    </p:spTree>
    <p:extLst>
      <p:ext uri="{BB962C8B-B14F-4D97-AF65-F5344CB8AC3E}">
        <p14:creationId xmlns="" xmlns:p14="http://schemas.microsoft.com/office/powerpoint/2010/main" val="69964251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日期占位符 3"/>
          <p:cNvSpPr>
            <a:spLocks noGrp="1"/>
          </p:cNvSpPr>
          <p:nvPr>
            <p:ph type="dt" sz="half" idx="10"/>
          </p:nvPr>
        </p:nvSpPr>
        <p:spPr>
          <a:noFill/>
        </p:spPr>
        <p:txBody>
          <a:bodyPr/>
          <a:lstStyle/>
          <a:p>
            <a:fld id="{FFAB9DBF-DDA2-4A7B-AB14-43A71C682A5D}" type="datetime1">
              <a:rPr lang="zh-CN" altLang="en-US" smtClean="0">
                <a:latin typeface="Arial" charset="0"/>
              </a:rPr>
              <a:pPr/>
              <a:t>2012/12/25</a:t>
            </a:fld>
            <a:endParaRPr lang="zh-CN" altLang="en-US">
              <a:latin typeface="Arial" charset="0"/>
            </a:endParaRPr>
          </a:p>
        </p:txBody>
      </p:sp>
      <p:sp>
        <p:nvSpPr>
          <p:cNvPr id="8196" name="内容占位符 2"/>
          <p:cNvSpPr>
            <a:spLocks noGrp="1" noChangeArrowheads="1"/>
          </p:cNvSpPr>
          <p:nvPr>
            <p:ph type="body" idx="1"/>
          </p:nvPr>
        </p:nvSpPr>
        <p:spPr/>
        <p:txBody>
          <a:bodyPr>
            <a:normAutofit/>
          </a:bodyPr>
          <a:lstStyle/>
          <a:p>
            <a:pPr algn="l">
              <a:lnSpc>
                <a:spcPct val="90000"/>
              </a:lnSpc>
            </a:pPr>
            <a:r>
              <a:rPr lang="en-US" altLang="zh-CN" sz="2800" dirty="0" smtClean="0">
                <a:solidFill>
                  <a:schemeClr val="tx1"/>
                </a:solidFill>
                <a:latin typeface="宋体" pitchFamily="2" charset="-122"/>
              </a:rPr>
              <a:t>     DCS</a:t>
            </a:r>
            <a:r>
              <a:rPr lang="zh-CN" altLang="en-US" sz="2800" dirty="0">
                <a:solidFill>
                  <a:schemeClr val="tx1"/>
                </a:solidFill>
                <a:latin typeface="宋体" pitchFamily="2" charset="-122"/>
              </a:rPr>
              <a:t>是分布式控制系统的英文缩写（</a:t>
            </a:r>
            <a:r>
              <a:rPr lang="en-US" altLang="zh-CN" sz="2800" dirty="0">
                <a:solidFill>
                  <a:schemeClr val="tx1"/>
                </a:solidFill>
                <a:latin typeface="宋体" pitchFamily="2" charset="-122"/>
              </a:rPr>
              <a:t>Distributed Control System</a:t>
            </a:r>
            <a:r>
              <a:rPr lang="zh-CN" altLang="en-US" sz="2800" dirty="0">
                <a:solidFill>
                  <a:schemeClr val="tx1"/>
                </a:solidFill>
                <a:latin typeface="宋体" pitchFamily="2" charset="-122"/>
              </a:rPr>
              <a:t>），又称为分散控制系统</a:t>
            </a:r>
            <a:r>
              <a:rPr lang="en-US" altLang="zh-CN" sz="2800" dirty="0">
                <a:solidFill>
                  <a:schemeClr val="tx1"/>
                </a:solidFill>
                <a:latin typeface="宋体" pitchFamily="2" charset="-122"/>
              </a:rPr>
              <a:t>,</a:t>
            </a:r>
            <a:r>
              <a:rPr lang="zh-CN" altLang="en-US" sz="2800" dirty="0">
                <a:solidFill>
                  <a:schemeClr val="tx1"/>
                </a:solidFill>
                <a:latin typeface="宋体" pitchFamily="2" charset="-122"/>
              </a:rPr>
              <a:t>分散型控制系统</a:t>
            </a:r>
            <a:r>
              <a:rPr lang="en-US" altLang="zh-CN" sz="2800" dirty="0">
                <a:solidFill>
                  <a:schemeClr val="tx1"/>
                </a:solidFill>
                <a:latin typeface="宋体" pitchFamily="2" charset="-122"/>
              </a:rPr>
              <a:t>,</a:t>
            </a:r>
            <a:r>
              <a:rPr lang="zh-CN" altLang="en-US" sz="2800" dirty="0">
                <a:solidFill>
                  <a:schemeClr val="tx1"/>
                </a:solidFill>
                <a:latin typeface="宋体" pitchFamily="2" charset="-122"/>
              </a:rPr>
              <a:t>集散控制系统</a:t>
            </a:r>
            <a:r>
              <a:rPr lang="en-US" altLang="zh-CN" sz="2800" dirty="0">
                <a:solidFill>
                  <a:schemeClr val="tx1"/>
                </a:solidFill>
                <a:latin typeface="宋体" pitchFamily="2" charset="-122"/>
              </a:rPr>
              <a:t>.</a:t>
            </a:r>
            <a:r>
              <a:rPr lang="zh-CN" altLang="en-US" sz="2800" dirty="0">
                <a:solidFill>
                  <a:schemeClr val="tx1"/>
                </a:solidFill>
                <a:latin typeface="宋体" pitchFamily="2" charset="-122"/>
              </a:rPr>
              <a:t>行业内业称</a:t>
            </a:r>
            <a:r>
              <a:rPr lang="en-US" altLang="zh-CN" sz="2800" dirty="0">
                <a:solidFill>
                  <a:schemeClr val="tx1"/>
                </a:solidFill>
                <a:latin typeface="宋体" pitchFamily="2" charset="-122"/>
              </a:rPr>
              <a:t>4C</a:t>
            </a:r>
            <a:r>
              <a:rPr lang="zh-CN" altLang="en-US" sz="2800" dirty="0" smtClean="0">
                <a:solidFill>
                  <a:schemeClr val="tx1"/>
                </a:solidFill>
                <a:latin typeface="宋体" pitchFamily="2" charset="-122"/>
              </a:rPr>
              <a:t>技术</a:t>
            </a:r>
            <a:r>
              <a:rPr lang="zh-CN" altLang="en-US" sz="2800" dirty="0">
                <a:solidFill>
                  <a:schemeClr val="tx1"/>
                </a:solidFill>
                <a:latin typeface="宋体" pitchFamily="2" charset="-122"/>
              </a:rPr>
              <a:t>即</a:t>
            </a:r>
            <a:r>
              <a:rPr lang="en-US" altLang="zh-CN" sz="2800" dirty="0" smtClean="0">
                <a:solidFill>
                  <a:schemeClr val="tx1"/>
                </a:solidFill>
                <a:latin typeface="宋体" pitchFamily="2" charset="-122"/>
              </a:rPr>
              <a:t>Control</a:t>
            </a:r>
            <a:r>
              <a:rPr lang="zh-CN" altLang="en-US" sz="2800" dirty="0">
                <a:solidFill>
                  <a:schemeClr val="tx1"/>
                </a:solidFill>
                <a:latin typeface="宋体" pitchFamily="2" charset="-122"/>
              </a:rPr>
              <a:t>控制技术；</a:t>
            </a:r>
            <a:r>
              <a:rPr lang="en-US" altLang="zh-CN" sz="2800" dirty="0">
                <a:solidFill>
                  <a:schemeClr val="tx1"/>
                </a:solidFill>
                <a:latin typeface="宋体" pitchFamily="2" charset="-122"/>
              </a:rPr>
              <a:t>Computer </a:t>
            </a:r>
            <a:r>
              <a:rPr lang="zh-CN" altLang="en-US" sz="2800" dirty="0">
                <a:solidFill>
                  <a:schemeClr val="tx1"/>
                </a:solidFill>
                <a:latin typeface="宋体" pitchFamily="2" charset="-122"/>
              </a:rPr>
              <a:t>计算机技术；</a:t>
            </a:r>
            <a:r>
              <a:rPr lang="en-US" altLang="zh-CN" sz="2800" dirty="0">
                <a:solidFill>
                  <a:schemeClr val="tx1"/>
                </a:solidFill>
                <a:latin typeface="宋体" pitchFamily="2" charset="-122"/>
              </a:rPr>
              <a:t>Communication </a:t>
            </a:r>
            <a:r>
              <a:rPr lang="zh-CN" altLang="en-US" sz="2800" dirty="0">
                <a:solidFill>
                  <a:schemeClr val="tx1"/>
                </a:solidFill>
                <a:latin typeface="宋体" pitchFamily="2" charset="-122"/>
              </a:rPr>
              <a:t>通信技术；</a:t>
            </a:r>
            <a:r>
              <a:rPr lang="en-US" altLang="zh-CN" sz="2800" dirty="0">
                <a:solidFill>
                  <a:schemeClr val="tx1"/>
                </a:solidFill>
                <a:latin typeface="宋体" pitchFamily="2" charset="-122"/>
              </a:rPr>
              <a:t>Cathode Ray Tube CRT</a:t>
            </a:r>
            <a:r>
              <a:rPr lang="zh-CN" altLang="en-US" sz="2800" dirty="0">
                <a:solidFill>
                  <a:schemeClr val="tx1"/>
                </a:solidFill>
                <a:latin typeface="宋体" pitchFamily="2" charset="-122"/>
              </a:rPr>
              <a:t>显示技术。 </a:t>
            </a:r>
            <a:endParaRPr lang="en-US" altLang="zh-CN" sz="2800" dirty="0" smtClean="0">
              <a:solidFill>
                <a:schemeClr val="tx1"/>
              </a:solidFill>
              <a:latin typeface="宋体" pitchFamily="2" charset="-122"/>
            </a:endParaRPr>
          </a:p>
          <a:p>
            <a:pPr algn="l">
              <a:lnSpc>
                <a:spcPct val="90000"/>
              </a:lnSpc>
            </a:pPr>
            <a:r>
              <a:rPr lang="en-US" altLang="zh-CN" sz="2800" dirty="0">
                <a:solidFill>
                  <a:schemeClr val="tx1"/>
                </a:solidFill>
                <a:latin typeface="宋体" pitchFamily="2" charset="-122"/>
              </a:rPr>
              <a:t> </a:t>
            </a:r>
            <a:r>
              <a:rPr lang="en-US" altLang="zh-CN" sz="2800" dirty="0" smtClean="0">
                <a:solidFill>
                  <a:schemeClr val="tx1"/>
                </a:solidFill>
                <a:latin typeface="宋体" pitchFamily="2" charset="-122"/>
              </a:rPr>
              <a:t>   </a:t>
            </a:r>
            <a:r>
              <a:rPr lang="zh-CN" altLang="en-US" sz="2800" dirty="0" smtClean="0">
                <a:solidFill>
                  <a:schemeClr val="tx1"/>
                </a:solidFill>
                <a:latin typeface="宋体" pitchFamily="2" charset="-122"/>
              </a:rPr>
              <a:t>在</a:t>
            </a:r>
            <a:r>
              <a:rPr lang="zh-CN" altLang="en-US" sz="2800" dirty="0">
                <a:solidFill>
                  <a:schemeClr val="tx1"/>
                </a:solidFill>
                <a:latin typeface="宋体" pitchFamily="2" charset="-122"/>
              </a:rPr>
              <a:t>国内自控行业又称之为集散控制系统</a:t>
            </a:r>
            <a:r>
              <a:rPr lang="en-US" altLang="zh-CN" sz="2800" dirty="0">
                <a:solidFill>
                  <a:schemeClr val="tx1"/>
                </a:solidFill>
                <a:latin typeface="宋体" pitchFamily="2" charset="-122"/>
              </a:rPr>
              <a:t>,</a:t>
            </a:r>
            <a:r>
              <a:rPr lang="zh-CN" altLang="en-US" sz="2800" dirty="0">
                <a:solidFill>
                  <a:schemeClr val="tx1"/>
                </a:solidFill>
                <a:latin typeface="宋体" pitchFamily="2" charset="-122"/>
              </a:rPr>
              <a:t>是一个由过程控制级和过程监控级组成的以通信网络为纽带的多级计算机系统，综合</a:t>
            </a:r>
            <a:r>
              <a:rPr lang="zh-CN" altLang="en-US" sz="2800" dirty="0" smtClean="0">
                <a:solidFill>
                  <a:schemeClr val="tx1"/>
                </a:solidFill>
                <a:latin typeface="宋体" pitchFamily="2" charset="-122"/>
              </a:rPr>
              <a:t>了</a:t>
            </a:r>
            <a:r>
              <a:rPr lang="en-US" altLang="zh-CN" sz="2800" dirty="0" smtClean="0">
                <a:solidFill>
                  <a:schemeClr val="tx1"/>
                </a:solidFill>
                <a:latin typeface="宋体" pitchFamily="2" charset="-122"/>
              </a:rPr>
              <a:t>4C</a:t>
            </a:r>
            <a:r>
              <a:rPr lang="zh-CN" altLang="en-US" sz="2800" dirty="0">
                <a:solidFill>
                  <a:schemeClr val="tx1"/>
                </a:solidFill>
                <a:latin typeface="宋体" pitchFamily="2" charset="-122"/>
              </a:rPr>
              <a:t>技术，其基本思想是分散控制、集中操作、分级管理、配置灵活以及组态方便</a:t>
            </a:r>
            <a:r>
              <a:rPr lang="zh-CN" altLang="en-US" sz="2800" dirty="0" smtClean="0">
                <a:solidFill>
                  <a:schemeClr val="tx1"/>
                </a:solidFill>
                <a:latin typeface="宋体" pitchFamily="2" charset="-122"/>
              </a:rPr>
              <a:t>。</a:t>
            </a:r>
            <a:endParaRPr lang="en-US" altLang="zh-CN" sz="3000" dirty="0">
              <a:solidFill>
                <a:schemeClr val="tx1"/>
              </a:solidFill>
              <a:latin typeface="宋体" pitchFamily="2" charset="-122"/>
            </a:endParaRPr>
          </a:p>
          <a:p>
            <a:pPr algn="l">
              <a:lnSpc>
                <a:spcPct val="90000"/>
              </a:lnSpc>
            </a:pPr>
            <a:endParaRPr lang="en-US" altLang="zh-CN" sz="3000" dirty="0" smtClean="0">
              <a:solidFill>
                <a:schemeClr val="tx1"/>
              </a:solidFill>
              <a:latin typeface="宋体" pitchFamily="2" charset="-122"/>
            </a:endParaRPr>
          </a:p>
        </p:txBody>
      </p:sp>
      <p:sp>
        <p:nvSpPr>
          <p:cNvPr id="6" name="文本占位符 5"/>
          <p:cNvSpPr>
            <a:spLocks noGrp="1"/>
          </p:cNvSpPr>
          <p:nvPr>
            <p:ph type="body" idx="11"/>
          </p:nvPr>
        </p:nvSpPr>
        <p:spPr/>
        <p:txBody>
          <a:bodyPr/>
          <a:lstStyle/>
          <a:p>
            <a:r>
              <a:rPr lang="en-US" altLang="zh-CN" b="1" dirty="0" smtClean="0">
                <a:solidFill>
                  <a:schemeClr val="tx1"/>
                </a:solidFill>
              </a:rPr>
              <a:t>DCS</a:t>
            </a:r>
            <a:r>
              <a:rPr lang="zh-CN" altLang="en-US" b="1" dirty="0" smtClean="0">
                <a:solidFill>
                  <a:schemeClr val="tx1"/>
                </a:solidFill>
              </a:rPr>
              <a:t>简介</a:t>
            </a:r>
            <a:endParaRPr lang="zh-CN" altLang="en-US" dirty="0"/>
          </a:p>
        </p:txBody>
      </p:sp>
      <p:pic>
        <p:nvPicPr>
          <p:cNvPr id="8195" name="Picture 2"/>
          <p:cNvPicPr>
            <a:picLocks noChangeAspect="1" noChangeArrowheads="1"/>
          </p:cNvPicPr>
          <p:nvPr/>
        </p:nvPicPr>
        <p:blipFill>
          <a:blip r:embed="rId2"/>
          <a:srcRect/>
          <a:stretch>
            <a:fillRect/>
          </a:stretch>
        </p:blipFill>
        <p:spPr bwMode="auto">
          <a:xfrm>
            <a:off x="438150" y="285750"/>
            <a:ext cx="8277225" cy="1000125"/>
          </a:xfrm>
          <a:prstGeom prst="rect">
            <a:avLst/>
          </a:prstGeom>
          <a:noFill/>
          <a:ln w="9525">
            <a:noFill/>
            <a:miter lim="800000"/>
            <a:headEnd/>
            <a:tailEnd/>
          </a:ln>
        </p:spPr>
      </p:pic>
    </p:spTree>
    <p:extLst>
      <p:ext uri="{BB962C8B-B14F-4D97-AF65-F5344CB8AC3E}">
        <p14:creationId xmlns="" xmlns:p14="http://schemas.microsoft.com/office/powerpoint/2010/main" val="168933863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日期占位符 3"/>
          <p:cNvSpPr>
            <a:spLocks noGrp="1"/>
          </p:cNvSpPr>
          <p:nvPr>
            <p:ph type="dt" sz="half" idx="10"/>
          </p:nvPr>
        </p:nvSpPr>
        <p:spPr>
          <a:noFill/>
        </p:spPr>
        <p:txBody>
          <a:bodyPr/>
          <a:lstStyle/>
          <a:p>
            <a:fld id="{9FDF7EEA-AF29-4769-9C35-7844DD0E9F17}" type="datetime1">
              <a:rPr lang="zh-CN" altLang="en-US" smtClean="0">
                <a:latin typeface="Arial" charset="0"/>
              </a:rPr>
              <a:pPr/>
              <a:t>2012/12/25</a:t>
            </a:fld>
            <a:endParaRPr lang="zh-CN" altLang="en-US">
              <a:latin typeface="Arial" charset="0"/>
            </a:endParaRPr>
          </a:p>
        </p:txBody>
      </p:sp>
      <p:sp>
        <p:nvSpPr>
          <p:cNvPr id="9220" name="内容占位符 1"/>
          <p:cNvSpPr>
            <a:spLocks noGrp="1" noChangeArrowheads="1"/>
          </p:cNvSpPr>
          <p:nvPr>
            <p:ph type="body" idx="1"/>
          </p:nvPr>
        </p:nvSpPr>
        <p:spPr/>
        <p:txBody>
          <a:bodyPr>
            <a:normAutofit fontScale="92500" lnSpcReduction="10000"/>
          </a:bodyPr>
          <a:lstStyle/>
          <a:p>
            <a:pPr algn="l"/>
            <a:r>
              <a:rPr lang="zh-CN" altLang="en-US" dirty="0">
                <a:solidFill>
                  <a:schemeClr val="tx1"/>
                </a:solidFill>
              </a:rPr>
              <a:t>从结构上划分，</a:t>
            </a:r>
            <a:r>
              <a:rPr lang="en-US" altLang="zh-CN" dirty="0">
                <a:solidFill>
                  <a:schemeClr val="tx1"/>
                </a:solidFill>
              </a:rPr>
              <a:t>DCS</a:t>
            </a:r>
            <a:r>
              <a:rPr lang="zh-CN" altLang="en-US" dirty="0">
                <a:solidFill>
                  <a:schemeClr val="tx1"/>
                </a:solidFill>
              </a:rPr>
              <a:t>包括过程级、操作级和管理级。过程级主要由</a:t>
            </a:r>
            <a:r>
              <a:rPr lang="zh-CN" altLang="en-US" dirty="0">
                <a:solidFill>
                  <a:schemeClr val="tx1"/>
                </a:solidFill>
                <a:hlinkClick r:id="rId2"/>
              </a:rPr>
              <a:t>过程控制</a:t>
            </a:r>
            <a:r>
              <a:rPr lang="zh-CN" altLang="en-US" dirty="0">
                <a:solidFill>
                  <a:schemeClr val="tx1"/>
                </a:solidFill>
              </a:rPr>
              <a:t>站、</a:t>
            </a:r>
            <a:r>
              <a:rPr lang="en-US" altLang="zh-CN" dirty="0">
                <a:solidFill>
                  <a:schemeClr val="tx1"/>
                </a:solidFill>
              </a:rPr>
              <a:t>I/O</a:t>
            </a:r>
            <a:r>
              <a:rPr lang="zh-CN" altLang="en-US" dirty="0">
                <a:solidFill>
                  <a:schemeClr val="tx1"/>
                </a:solidFill>
              </a:rPr>
              <a:t>单元和现场仪表组成，是系统控制功能的主要实施部分。操作级包括：操作员站和工程师站，完成系统的操作和组态。管理级主要是指工厂管理信息系统（</a:t>
            </a:r>
            <a:r>
              <a:rPr lang="en-US" altLang="zh-CN" dirty="0">
                <a:solidFill>
                  <a:schemeClr val="tx1"/>
                </a:solidFill>
                <a:hlinkClick r:id="rId3"/>
              </a:rPr>
              <a:t>MIS</a:t>
            </a:r>
            <a:r>
              <a:rPr lang="zh-CN" altLang="en-US" dirty="0">
                <a:solidFill>
                  <a:schemeClr val="tx1"/>
                </a:solidFill>
                <a:hlinkClick r:id="rId3"/>
              </a:rPr>
              <a:t>系统</a:t>
            </a:r>
            <a:r>
              <a:rPr lang="zh-CN" altLang="en-US" dirty="0">
                <a:solidFill>
                  <a:schemeClr val="tx1"/>
                </a:solidFill>
              </a:rPr>
              <a:t>），作为</a:t>
            </a:r>
            <a:r>
              <a:rPr lang="en-US" altLang="zh-CN" dirty="0">
                <a:solidFill>
                  <a:schemeClr val="tx1"/>
                </a:solidFill>
              </a:rPr>
              <a:t>DCS</a:t>
            </a:r>
            <a:r>
              <a:rPr lang="zh-CN" altLang="en-US" dirty="0">
                <a:solidFill>
                  <a:schemeClr val="tx1"/>
                </a:solidFill>
              </a:rPr>
              <a:t>更高层次的</a:t>
            </a:r>
            <a:r>
              <a:rPr lang="zh-CN" altLang="en-US" dirty="0" smtClean="0">
                <a:solidFill>
                  <a:schemeClr val="tx1"/>
                </a:solidFill>
              </a:rPr>
              <a:t>应用，目前国内应用到这一层的系统较少。 </a:t>
            </a:r>
            <a:endParaRPr lang="zh-CN" altLang="en-US" dirty="0">
              <a:solidFill>
                <a:schemeClr val="tx1"/>
              </a:solidFill>
            </a:endParaRPr>
          </a:p>
          <a:p>
            <a:pPr algn="l"/>
            <a:r>
              <a:rPr lang="en-US" altLang="zh-CN" dirty="0">
                <a:solidFill>
                  <a:schemeClr val="tx1"/>
                </a:solidFill>
              </a:rPr>
              <a:t>DCS</a:t>
            </a:r>
            <a:r>
              <a:rPr lang="zh-CN" altLang="en-US" dirty="0">
                <a:solidFill>
                  <a:schemeClr val="tx1"/>
                </a:solidFill>
              </a:rPr>
              <a:t>的控制程序：</a:t>
            </a:r>
            <a:r>
              <a:rPr lang="en-US" altLang="zh-CN" dirty="0">
                <a:solidFill>
                  <a:schemeClr val="tx1"/>
                </a:solidFill>
              </a:rPr>
              <a:t>DCS</a:t>
            </a:r>
            <a:r>
              <a:rPr lang="zh-CN" altLang="en-US" dirty="0">
                <a:solidFill>
                  <a:schemeClr val="tx1"/>
                </a:solidFill>
              </a:rPr>
              <a:t>的控制决策是由过程控制站完成的，所以控制程序是由过程控制站执行的。 </a:t>
            </a:r>
          </a:p>
          <a:p>
            <a:pPr algn="l"/>
            <a:r>
              <a:rPr lang="zh-CN" altLang="en-US" dirty="0">
                <a:solidFill>
                  <a:schemeClr val="tx1"/>
                </a:solidFill>
              </a:rPr>
              <a:t>过程控制站的组成： </a:t>
            </a:r>
          </a:p>
          <a:p>
            <a:pPr algn="l"/>
            <a:r>
              <a:rPr lang="zh-CN" altLang="en-US" dirty="0">
                <a:solidFill>
                  <a:schemeClr val="tx1"/>
                </a:solidFill>
              </a:rPr>
              <a:t> 　</a:t>
            </a:r>
            <a:r>
              <a:rPr lang="en-US" altLang="zh-CN" dirty="0">
                <a:solidFill>
                  <a:schemeClr val="tx1"/>
                </a:solidFill>
              </a:rPr>
              <a:t>DCS</a:t>
            </a:r>
            <a:r>
              <a:rPr lang="zh-CN" altLang="en-US" dirty="0">
                <a:solidFill>
                  <a:schemeClr val="tx1"/>
                </a:solidFill>
              </a:rPr>
              <a:t>的过程控制站是一个完整的计算机系统，主要由</a:t>
            </a:r>
            <a:r>
              <a:rPr lang="zh-CN" altLang="en-US" dirty="0">
                <a:solidFill>
                  <a:schemeClr val="tx1"/>
                </a:solidFill>
                <a:hlinkClick r:id="rId4"/>
              </a:rPr>
              <a:t>电源</a:t>
            </a:r>
            <a:r>
              <a:rPr lang="zh-CN" altLang="en-US" dirty="0">
                <a:solidFill>
                  <a:schemeClr val="tx1"/>
                </a:solidFill>
              </a:rPr>
              <a:t>、</a:t>
            </a:r>
            <a:r>
              <a:rPr lang="en-US" altLang="zh-CN" dirty="0">
                <a:solidFill>
                  <a:schemeClr val="tx1"/>
                </a:solidFill>
                <a:hlinkClick r:id="rId5"/>
              </a:rPr>
              <a:t>CPU</a:t>
            </a:r>
            <a:r>
              <a:rPr lang="zh-CN" altLang="en-US" dirty="0">
                <a:solidFill>
                  <a:schemeClr val="tx1"/>
                </a:solidFill>
              </a:rPr>
              <a:t>（中央处理器）、网络接口和</a:t>
            </a:r>
            <a:r>
              <a:rPr lang="en-US" altLang="zh-CN" dirty="0">
                <a:solidFill>
                  <a:schemeClr val="tx1"/>
                </a:solidFill>
              </a:rPr>
              <a:t>I/O</a:t>
            </a:r>
            <a:r>
              <a:rPr lang="zh-CN" altLang="en-US" dirty="0">
                <a:solidFill>
                  <a:schemeClr val="tx1"/>
                </a:solidFill>
              </a:rPr>
              <a:t>组成 </a:t>
            </a:r>
          </a:p>
          <a:p>
            <a:pPr algn="l"/>
            <a:r>
              <a:rPr lang="en-US" altLang="zh-CN" dirty="0">
                <a:solidFill>
                  <a:schemeClr val="tx1"/>
                </a:solidFill>
              </a:rPr>
              <a:t>I/O</a:t>
            </a:r>
            <a:r>
              <a:rPr lang="zh-CN" altLang="en-US" dirty="0">
                <a:solidFill>
                  <a:schemeClr val="tx1"/>
                </a:solidFill>
              </a:rPr>
              <a:t>：控制系统需要建立信号的输入和输出通道，这就是</a:t>
            </a:r>
            <a:r>
              <a:rPr lang="en-US" altLang="zh-CN" dirty="0">
                <a:solidFill>
                  <a:schemeClr val="tx1"/>
                </a:solidFill>
              </a:rPr>
              <a:t>I/O</a:t>
            </a:r>
            <a:r>
              <a:rPr lang="zh-CN" altLang="en-US" dirty="0">
                <a:solidFill>
                  <a:schemeClr val="tx1"/>
                </a:solidFill>
              </a:rPr>
              <a:t>。</a:t>
            </a:r>
            <a:r>
              <a:rPr lang="en-US" altLang="zh-CN" dirty="0">
                <a:solidFill>
                  <a:schemeClr val="tx1"/>
                </a:solidFill>
              </a:rPr>
              <a:t>DCS</a:t>
            </a:r>
            <a:r>
              <a:rPr lang="zh-CN" altLang="en-US" dirty="0">
                <a:solidFill>
                  <a:schemeClr val="tx1"/>
                </a:solidFill>
              </a:rPr>
              <a:t>中的</a:t>
            </a:r>
            <a:r>
              <a:rPr lang="en-US" altLang="zh-CN" dirty="0">
                <a:solidFill>
                  <a:schemeClr val="tx1"/>
                </a:solidFill>
              </a:rPr>
              <a:t>I/O</a:t>
            </a:r>
            <a:r>
              <a:rPr lang="zh-CN" altLang="en-US" dirty="0">
                <a:solidFill>
                  <a:schemeClr val="tx1"/>
                </a:solidFill>
              </a:rPr>
              <a:t>一般是模块化的，一个</a:t>
            </a:r>
            <a:r>
              <a:rPr lang="en-US" altLang="zh-CN" dirty="0">
                <a:solidFill>
                  <a:schemeClr val="tx1"/>
                </a:solidFill>
              </a:rPr>
              <a:t>I/O</a:t>
            </a:r>
            <a:r>
              <a:rPr lang="zh-CN" altLang="en-US" dirty="0">
                <a:solidFill>
                  <a:schemeClr val="tx1"/>
                </a:solidFill>
              </a:rPr>
              <a:t>模块上有一个或多个</a:t>
            </a:r>
            <a:r>
              <a:rPr lang="en-US" altLang="zh-CN" dirty="0">
                <a:solidFill>
                  <a:schemeClr val="tx1"/>
                </a:solidFill>
                <a:hlinkClick r:id="rId6"/>
              </a:rPr>
              <a:t>I/O</a:t>
            </a:r>
            <a:r>
              <a:rPr lang="zh-CN" altLang="en-US" dirty="0">
                <a:solidFill>
                  <a:schemeClr val="tx1"/>
                </a:solidFill>
                <a:hlinkClick r:id="rId6"/>
              </a:rPr>
              <a:t>通道</a:t>
            </a:r>
            <a:r>
              <a:rPr lang="zh-CN" altLang="en-US" dirty="0">
                <a:solidFill>
                  <a:schemeClr val="tx1"/>
                </a:solidFill>
              </a:rPr>
              <a:t>，用来连接传感器和执行器（调节阀）。 </a:t>
            </a:r>
          </a:p>
          <a:p>
            <a:pPr algn="l"/>
            <a:r>
              <a:rPr lang="en-US" altLang="zh-CN" dirty="0">
                <a:solidFill>
                  <a:schemeClr val="tx1"/>
                </a:solidFill>
              </a:rPr>
              <a:t>I/O</a:t>
            </a:r>
            <a:r>
              <a:rPr lang="zh-CN" altLang="en-US" dirty="0">
                <a:solidFill>
                  <a:schemeClr val="tx1"/>
                </a:solidFill>
              </a:rPr>
              <a:t>单元：通常，一个过程控制站是有几个机架组成，每个机架可以摆放一定数量的模块。</a:t>
            </a:r>
            <a:r>
              <a:rPr lang="en-US" altLang="zh-CN" dirty="0">
                <a:solidFill>
                  <a:schemeClr val="tx1"/>
                </a:solidFill>
              </a:rPr>
              <a:t>CPU</a:t>
            </a:r>
            <a:r>
              <a:rPr lang="zh-CN" altLang="en-US" dirty="0">
                <a:solidFill>
                  <a:schemeClr val="tx1"/>
                </a:solidFill>
              </a:rPr>
              <a:t>所在的机架被称为</a:t>
            </a:r>
            <a:r>
              <a:rPr lang="en-US" altLang="zh-CN" dirty="0">
                <a:solidFill>
                  <a:schemeClr val="tx1"/>
                </a:solidFill>
              </a:rPr>
              <a:t>CPU</a:t>
            </a:r>
            <a:r>
              <a:rPr lang="zh-CN" altLang="en-US" dirty="0">
                <a:solidFill>
                  <a:schemeClr val="tx1"/>
                </a:solidFill>
              </a:rPr>
              <a:t>单元，同一个过程站中只能有一个</a:t>
            </a:r>
            <a:r>
              <a:rPr lang="en-US" altLang="zh-CN" dirty="0">
                <a:solidFill>
                  <a:schemeClr val="tx1"/>
                </a:solidFill>
              </a:rPr>
              <a:t>CPU</a:t>
            </a:r>
            <a:r>
              <a:rPr lang="zh-CN" altLang="en-US" dirty="0">
                <a:solidFill>
                  <a:schemeClr val="tx1"/>
                </a:solidFill>
              </a:rPr>
              <a:t>单元，其他只用来摆放</a:t>
            </a:r>
            <a:r>
              <a:rPr lang="en-US" altLang="zh-CN" dirty="0">
                <a:solidFill>
                  <a:schemeClr val="tx1"/>
                </a:solidFill>
              </a:rPr>
              <a:t>I/O</a:t>
            </a:r>
            <a:r>
              <a:rPr lang="zh-CN" altLang="en-US" dirty="0">
                <a:solidFill>
                  <a:schemeClr val="tx1"/>
                </a:solidFill>
              </a:rPr>
              <a:t>模块的机架就是</a:t>
            </a:r>
            <a:r>
              <a:rPr lang="en-US" altLang="zh-CN" dirty="0">
                <a:solidFill>
                  <a:schemeClr val="tx1"/>
                </a:solidFill>
              </a:rPr>
              <a:t>I/O</a:t>
            </a:r>
            <a:r>
              <a:rPr lang="zh-CN" altLang="en-US" dirty="0">
                <a:solidFill>
                  <a:schemeClr val="tx1"/>
                </a:solidFill>
              </a:rPr>
              <a:t>单元 </a:t>
            </a:r>
          </a:p>
        </p:txBody>
      </p:sp>
      <p:sp>
        <p:nvSpPr>
          <p:cNvPr id="4" name="文本占位符 3"/>
          <p:cNvSpPr>
            <a:spLocks noGrp="1"/>
          </p:cNvSpPr>
          <p:nvPr>
            <p:ph type="body" idx="11"/>
          </p:nvPr>
        </p:nvSpPr>
        <p:spPr/>
        <p:txBody>
          <a:bodyPr/>
          <a:lstStyle/>
          <a:p>
            <a:r>
              <a:rPr lang="en-US" altLang="zh-CN" b="1" dirty="0" smtClean="0">
                <a:solidFill>
                  <a:schemeClr val="tx1"/>
                </a:solidFill>
              </a:rPr>
              <a:t>DCS</a:t>
            </a:r>
            <a:r>
              <a:rPr lang="zh-CN" altLang="en-US" b="1" dirty="0" smtClean="0">
                <a:solidFill>
                  <a:schemeClr val="tx1"/>
                </a:solidFill>
              </a:rPr>
              <a:t>组成</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日期占位符 3"/>
          <p:cNvSpPr>
            <a:spLocks noGrp="1"/>
          </p:cNvSpPr>
          <p:nvPr>
            <p:ph type="dt" sz="half" idx="10"/>
          </p:nvPr>
        </p:nvSpPr>
        <p:spPr>
          <a:noFill/>
        </p:spPr>
        <p:txBody>
          <a:bodyPr/>
          <a:lstStyle/>
          <a:p>
            <a:fld id="{0C77B3DF-9707-4E6F-AC48-726CB0F3EB56}" type="datetime1">
              <a:rPr lang="zh-CN" altLang="en-US" smtClean="0">
                <a:latin typeface="Arial" charset="0"/>
              </a:rPr>
              <a:pPr/>
              <a:t>2012/12/25</a:t>
            </a:fld>
            <a:endParaRPr lang="zh-CN" altLang="en-US" dirty="0">
              <a:latin typeface="Arial" charset="0"/>
            </a:endParaRPr>
          </a:p>
        </p:txBody>
      </p:sp>
      <p:sp>
        <p:nvSpPr>
          <p:cNvPr id="9220" name="内容占位符 1"/>
          <p:cNvSpPr>
            <a:spLocks noGrp="1" noChangeArrowheads="1"/>
          </p:cNvSpPr>
          <p:nvPr>
            <p:ph type="body" idx="1"/>
          </p:nvPr>
        </p:nvSpPr>
        <p:spPr/>
        <p:txBody>
          <a:bodyPr>
            <a:noAutofit/>
          </a:bodyPr>
          <a:lstStyle/>
          <a:p>
            <a:pPr marL="857250" indent="-857250" algn="l">
              <a:lnSpc>
                <a:spcPct val="90000"/>
              </a:lnSpc>
              <a:buFont typeface="Wingdings" pitchFamily="2" charset="2"/>
              <a:buChar char="Ø"/>
            </a:pPr>
            <a:r>
              <a:rPr lang="zh-CN" altLang="en-US" sz="2400" dirty="0">
                <a:solidFill>
                  <a:schemeClr val="tx1"/>
                </a:solidFill>
              </a:rPr>
              <a:t>高可靠性</a:t>
            </a:r>
          </a:p>
          <a:p>
            <a:pPr algn="l">
              <a:lnSpc>
                <a:spcPct val="90000"/>
              </a:lnSpc>
            </a:pPr>
            <a:r>
              <a:rPr lang="zh-CN" altLang="en-US" sz="1800" dirty="0">
                <a:solidFill>
                  <a:schemeClr val="tx1"/>
                </a:solidFill>
              </a:rPr>
              <a:t>　　由于</a:t>
            </a:r>
            <a:r>
              <a:rPr lang="en-US" altLang="zh-CN" sz="1800" dirty="0">
                <a:solidFill>
                  <a:schemeClr val="tx1"/>
                </a:solidFill>
              </a:rPr>
              <a:t>DCS</a:t>
            </a:r>
            <a:r>
              <a:rPr lang="zh-CN" altLang="en-US" sz="1800" dirty="0">
                <a:solidFill>
                  <a:schemeClr val="tx1"/>
                </a:solidFill>
              </a:rPr>
              <a:t>将系统控制功能分散在各台计算机上实现，系统结构采用容错设计，因此某一台计算机出现的故障不会导致系统其它功能的丧失。此外，由于系统中各台计算机所承担的任务比较单一，可以针对需要实现的功能采用具有特定结构和软件的专用计算机，从而使系统中每台计算机的可靠性也得到提高。 </a:t>
            </a:r>
          </a:p>
          <a:p>
            <a:pPr marL="857250" indent="-857250" algn="l">
              <a:lnSpc>
                <a:spcPct val="90000"/>
              </a:lnSpc>
              <a:buFont typeface="Wingdings" pitchFamily="2" charset="2"/>
              <a:buChar char="Ø"/>
            </a:pPr>
            <a:r>
              <a:rPr lang="zh-CN" altLang="en-US" sz="2400" dirty="0">
                <a:solidFill>
                  <a:schemeClr val="tx1"/>
                </a:solidFill>
              </a:rPr>
              <a:t>开放性</a:t>
            </a:r>
          </a:p>
          <a:p>
            <a:pPr algn="l">
              <a:lnSpc>
                <a:spcPct val="90000"/>
              </a:lnSpc>
            </a:pPr>
            <a:r>
              <a:rPr lang="zh-CN" altLang="en-US" sz="1800" dirty="0">
                <a:solidFill>
                  <a:schemeClr val="tx1"/>
                </a:solidFill>
              </a:rPr>
              <a:t> 　</a:t>
            </a:r>
            <a:r>
              <a:rPr lang="en-US" altLang="zh-CN" sz="1800" dirty="0">
                <a:solidFill>
                  <a:schemeClr val="tx1"/>
                </a:solidFill>
              </a:rPr>
              <a:t>DCS</a:t>
            </a:r>
            <a:r>
              <a:rPr lang="zh-CN" altLang="en-US" sz="1800" dirty="0">
                <a:solidFill>
                  <a:schemeClr val="tx1"/>
                </a:solidFill>
              </a:rPr>
              <a:t>采用开放式、标准化、模块化和系列化设计，系统中各台计算机采用局域网方式通信，实现信息传输，当需要改变或扩充系统功能时，可将新增计算机方便地连入系统通信网络或从网络中卸下，几乎不影响系统其他计算机的工作。 </a:t>
            </a:r>
          </a:p>
          <a:p>
            <a:pPr marL="857250" indent="-857250" algn="l">
              <a:lnSpc>
                <a:spcPct val="90000"/>
              </a:lnSpc>
              <a:buFont typeface="Wingdings" pitchFamily="2" charset="2"/>
              <a:buChar char="Ø"/>
            </a:pPr>
            <a:r>
              <a:rPr lang="zh-CN" altLang="en-US" sz="2400" dirty="0">
                <a:solidFill>
                  <a:schemeClr val="tx1"/>
                </a:solidFill>
              </a:rPr>
              <a:t>灵活性</a:t>
            </a:r>
          </a:p>
          <a:p>
            <a:pPr algn="l">
              <a:lnSpc>
                <a:spcPct val="90000"/>
              </a:lnSpc>
            </a:pPr>
            <a:r>
              <a:rPr lang="zh-CN" altLang="en-US" sz="1800" dirty="0">
                <a:solidFill>
                  <a:schemeClr val="tx1"/>
                </a:solidFill>
              </a:rPr>
              <a:t>　　通过组态软件根据不同的流程应用对象进行软硬件组态，即确定测量与控制信号及相互间连接关系、从控制算法库选择适用的控制规律以及从图形库调用基本图形组成所需的各种监控和报警画面，从而方便地构成所需的控制系统。 </a:t>
            </a:r>
          </a:p>
          <a:p>
            <a:pPr marL="857250" indent="-857250" algn="l">
              <a:lnSpc>
                <a:spcPct val="90000"/>
              </a:lnSpc>
              <a:buFont typeface="Wingdings" pitchFamily="2" charset="2"/>
              <a:buChar char="Ø"/>
            </a:pPr>
            <a:r>
              <a:rPr lang="zh-CN" altLang="en-US" sz="2400" dirty="0">
                <a:solidFill>
                  <a:schemeClr val="tx1"/>
                </a:solidFill>
              </a:rPr>
              <a:t>易于维护</a:t>
            </a:r>
          </a:p>
          <a:p>
            <a:pPr algn="l">
              <a:lnSpc>
                <a:spcPct val="90000"/>
              </a:lnSpc>
            </a:pPr>
            <a:r>
              <a:rPr lang="zh-CN" altLang="en-US" sz="1800" dirty="0">
                <a:solidFill>
                  <a:schemeClr val="tx1"/>
                </a:solidFill>
              </a:rPr>
              <a:t>　　功能单一的小型或微型专用计算机，具有维护简单、方便的特点，当某一局部或</a:t>
            </a:r>
            <a:r>
              <a:rPr lang="zh-CN" altLang="en-US" sz="1600" dirty="0">
                <a:solidFill>
                  <a:schemeClr val="tx1"/>
                </a:solidFill>
              </a:rPr>
              <a:t>某个计算机出现故障时，可以在不影响整个系统运行的情况下在线更换，迅速排除故障</a:t>
            </a:r>
            <a:r>
              <a:rPr lang="zh-CN" altLang="en-US" sz="1600" dirty="0" smtClean="0">
                <a:solidFill>
                  <a:schemeClr val="tx1"/>
                </a:solidFill>
              </a:rPr>
              <a:t>。</a:t>
            </a:r>
            <a:endParaRPr lang="zh-CN" altLang="en-US" sz="1600" dirty="0">
              <a:solidFill>
                <a:schemeClr val="tx1"/>
              </a:solidFill>
            </a:endParaRPr>
          </a:p>
        </p:txBody>
      </p:sp>
      <p:sp>
        <p:nvSpPr>
          <p:cNvPr id="4" name="文本占位符 3"/>
          <p:cNvSpPr>
            <a:spLocks noGrp="1"/>
          </p:cNvSpPr>
          <p:nvPr>
            <p:ph type="body" idx="11"/>
          </p:nvPr>
        </p:nvSpPr>
        <p:spPr/>
        <p:txBody>
          <a:bodyPr/>
          <a:lstStyle/>
          <a:p>
            <a:r>
              <a:rPr lang="en-US" altLang="zh-CN" b="1" dirty="0" smtClean="0">
                <a:solidFill>
                  <a:schemeClr val="tx1"/>
                </a:solidFill>
              </a:rPr>
              <a:t>DCS</a:t>
            </a:r>
            <a:r>
              <a:rPr lang="zh-CN" altLang="en-US" b="1" dirty="0" smtClean="0">
                <a:solidFill>
                  <a:schemeClr val="tx1"/>
                </a:solidFill>
              </a:rPr>
              <a:t>特点</a:t>
            </a:r>
            <a:r>
              <a:rPr lang="en-US" altLang="zh-CN" b="1" dirty="0" smtClean="0">
                <a:solidFill>
                  <a:schemeClr val="tx1"/>
                </a:solidFill>
              </a:rPr>
              <a:t>-1</a:t>
            </a:r>
            <a:endParaRPr lang="zh-CN" altLang="en-US" dirty="0"/>
          </a:p>
        </p:txBody>
      </p:sp>
    </p:spTree>
    <p:extLst>
      <p:ext uri="{BB962C8B-B14F-4D97-AF65-F5344CB8AC3E}">
        <p14:creationId xmlns="" xmlns:p14="http://schemas.microsoft.com/office/powerpoint/2010/main" val="489398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日期占位符 3"/>
          <p:cNvSpPr>
            <a:spLocks noGrp="1"/>
          </p:cNvSpPr>
          <p:nvPr>
            <p:ph type="dt" sz="half" idx="10"/>
          </p:nvPr>
        </p:nvSpPr>
        <p:spPr>
          <a:noFill/>
        </p:spPr>
        <p:txBody>
          <a:bodyPr/>
          <a:lstStyle/>
          <a:p>
            <a:fld id="{A4880A9E-19FA-4EA6-B554-73EB598B0377}" type="datetime1">
              <a:rPr lang="zh-CN" altLang="en-US" smtClean="0">
                <a:latin typeface="Arial" charset="0"/>
              </a:rPr>
              <a:pPr/>
              <a:t>2012/12/25</a:t>
            </a:fld>
            <a:endParaRPr lang="zh-CN" altLang="en-US">
              <a:latin typeface="Arial" charset="0"/>
            </a:endParaRPr>
          </a:p>
        </p:txBody>
      </p:sp>
      <p:sp>
        <p:nvSpPr>
          <p:cNvPr id="9220" name="内容占位符 1"/>
          <p:cNvSpPr>
            <a:spLocks noGrp="1" noChangeArrowheads="1"/>
          </p:cNvSpPr>
          <p:nvPr>
            <p:ph type="body" idx="1"/>
          </p:nvPr>
        </p:nvSpPr>
        <p:spPr/>
        <p:txBody>
          <a:bodyPr>
            <a:normAutofit lnSpcReduction="10000"/>
          </a:bodyPr>
          <a:lstStyle/>
          <a:p>
            <a:pPr marL="571500" indent="-571500">
              <a:lnSpc>
                <a:spcPct val="90000"/>
              </a:lnSpc>
              <a:buFont typeface="Wingdings" pitchFamily="2" charset="2"/>
              <a:buChar char="Ø"/>
            </a:pPr>
            <a:r>
              <a:rPr lang="zh-CN" altLang="en-US" sz="2600" dirty="0">
                <a:solidFill>
                  <a:schemeClr val="tx1"/>
                </a:solidFill>
              </a:rPr>
              <a:t>协调性</a:t>
            </a:r>
            <a:endParaRPr lang="en-US" altLang="zh-CN" sz="2600" dirty="0">
              <a:solidFill>
                <a:schemeClr val="tx1"/>
              </a:solidFill>
            </a:endParaRPr>
          </a:p>
          <a:p>
            <a:pPr>
              <a:lnSpc>
                <a:spcPct val="90000"/>
              </a:lnSpc>
            </a:pPr>
            <a:r>
              <a:rPr lang="zh-CN" altLang="en-US" sz="4000" dirty="0">
                <a:solidFill>
                  <a:schemeClr val="tx1"/>
                </a:solidFill>
              </a:rPr>
              <a:t>　</a:t>
            </a:r>
            <a:r>
              <a:rPr lang="zh-CN" altLang="en-US" sz="2100" dirty="0">
                <a:solidFill>
                  <a:schemeClr val="tx1"/>
                </a:solidFill>
              </a:rPr>
              <a:t>　各工作站之间通过通信网络传送各种数据，整个系统信息共享，协调工作，以完成控制系统的总体功能和优化处理。</a:t>
            </a:r>
          </a:p>
          <a:p>
            <a:pPr marL="571500" indent="-571500" algn="l">
              <a:buFont typeface="Wingdings" pitchFamily="2" charset="2"/>
              <a:buChar char="Ø"/>
            </a:pPr>
            <a:r>
              <a:rPr lang="zh-CN" altLang="en-US" sz="2600" dirty="0" smtClean="0">
                <a:solidFill>
                  <a:schemeClr val="tx1"/>
                </a:solidFill>
              </a:rPr>
              <a:t>控制功能</a:t>
            </a:r>
            <a:r>
              <a:rPr lang="zh-CN" altLang="en-US" sz="2600" dirty="0">
                <a:solidFill>
                  <a:schemeClr val="tx1"/>
                </a:solidFill>
              </a:rPr>
              <a:t>齐全</a:t>
            </a:r>
          </a:p>
          <a:p>
            <a:pPr algn="l"/>
            <a:r>
              <a:rPr lang="zh-CN" altLang="en-US" dirty="0">
                <a:solidFill>
                  <a:schemeClr val="tx1"/>
                </a:solidFill>
              </a:rPr>
              <a:t>　　</a:t>
            </a:r>
            <a:r>
              <a:rPr lang="zh-CN" altLang="en-US" sz="1900" dirty="0">
                <a:solidFill>
                  <a:schemeClr val="tx1"/>
                </a:solidFill>
                <a:hlinkClick r:id="rId2"/>
              </a:rPr>
              <a:t>控制算法</a:t>
            </a:r>
            <a:r>
              <a:rPr lang="zh-CN" altLang="en-US" sz="1900" dirty="0">
                <a:solidFill>
                  <a:schemeClr val="tx1"/>
                </a:solidFill>
              </a:rPr>
              <a:t>丰富，集连续控制、顺序控制和</a:t>
            </a:r>
            <a:r>
              <a:rPr lang="zh-CN" altLang="en-US" sz="1900" dirty="0">
                <a:solidFill>
                  <a:schemeClr val="tx1"/>
                </a:solidFill>
                <a:hlinkClick r:id="rId3"/>
              </a:rPr>
              <a:t>批处理</a:t>
            </a:r>
            <a:r>
              <a:rPr lang="zh-CN" altLang="en-US" sz="1900" dirty="0">
                <a:solidFill>
                  <a:schemeClr val="tx1"/>
                </a:solidFill>
              </a:rPr>
              <a:t>控制于一体，可实现串级、前馈、解耦、自适应和预测控制等先进控制，并可方便地加入所需的特殊控制算法</a:t>
            </a:r>
            <a:r>
              <a:rPr lang="zh-CN" altLang="en-US" sz="1900" dirty="0" smtClean="0">
                <a:solidFill>
                  <a:schemeClr val="tx1"/>
                </a:solidFill>
              </a:rPr>
              <a:t>。</a:t>
            </a:r>
            <a:endParaRPr lang="en-US" altLang="zh-CN" sz="1900" dirty="0" smtClean="0">
              <a:solidFill>
                <a:schemeClr val="tx1"/>
              </a:solidFill>
            </a:endParaRPr>
          </a:p>
          <a:p>
            <a:pPr algn="l"/>
            <a:r>
              <a:rPr lang="en-US" altLang="zh-CN" sz="1900" dirty="0">
                <a:solidFill>
                  <a:schemeClr val="tx1"/>
                </a:solidFill>
              </a:rPr>
              <a:t> </a:t>
            </a:r>
            <a:r>
              <a:rPr lang="en-US" altLang="zh-CN" sz="1900" dirty="0" smtClean="0">
                <a:solidFill>
                  <a:schemeClr val="tx1"/>
                </a:solidFill>
              </a:rPr>
              <a:t>      </a:t>
            </a:r>
            <a:r>
              <a:rPr lang="zh-CN" altLang="en-US" sz="1900" dirty="0" smtClean="0">
                <a:solidFill>
                  <a:schemeClr val="tx1"/>
                </a:solidFill>
              </a:rPr>
              <a:t> </a:t>
            </a:r>
            <a:r>
              <a:rPr lang="en-US" altLang="zh-CN" sz="1900" dirty="0">
                <a:solidFill>
                  <a:schemeClr val="tx1"/>
                </a:solidFill>
              </a:rPr>
              <a:t>DCS</a:t>
            </a:r>
            <a:r>
              <a:rPr lang="zh-CN" altLang="en-US" sz="1900" dirty="0">
                <a:solidFill>
                  <a:schemeClr val="tx1"/>
                </a:solidFill>
              </a:rPr>
              <a:t>的构成方式十分灵活，可由专用的管理计算机站、操作员站、工程师站、记录站、</a:t>
            </a:r>
            <a:r>
              <a:rPr lang="zh-CN" altLang="en-US" sz="1900" dirty="0">
                <a:solidFill>
                  <a:schemeClr val="tx1"/>
                </a:solidFill>
                <a:hlinkClick r:id="rId4"/>
              </a:rPr>
              <a:t>现场控制</a:t>
            </a:r>
            <a:r>
              <a:rPr lang="zh-CN" altLang="en-US" sz="1900" dirty="0">
                <a:solidFill>
                  <a:schemeClr val="tx1"/>
                </a:solidFill>
              </a:rPr>
              <a:t>站和数据采集站等组成，也可由通用的服务器、</a:t>
            </a:r>
            <a:r>
              <a:rPr lang="zh-CN" altLang="en-US" sz="1900" dirty="0">
                <a:solidFill>
                  <a:schemeClr val="tx1"/>
                </a:solidFill>
                <a:hlinkClick r:id="rId5"/>
              </a:rPr>
              <a:t>工业控制计算机</a:t>
            </a:r>
            <a:r>
              <a:rPr lang="zh-CN" altLang="en-US" sz="1900" dirty="0">
                <a:solidFill>
                  <a:schemeClr val="tx1"/>
                </a:solidFill>
              </a:rPr>
              <a:t>和</a:t>
            </a:r>
            <a:r>
              <a:rPr lang="zh-CN" altLang="en-US" sz="1900" dirty="0">
                <a:solidFill>
                  <a:schemeClr val="tx1"/>
                </a:solidFill>
                <a:hlinkClick r:id="rId6"/>
              </a:rPr>
              <a:t>可编程控制器</a:t>
            </a:r>
            <a:r>
              <a:rPr lang="zh-CN" altLang="en-US" sz="1900" dirty="0">
                <a:solidFill>
                  <a:schemeClr val="tx1"/>
                </a:solidFill>
              </a:rPr>
              <a:t>构成。 处于底层的过程控制级一般由分散的现场控制站、数据采集站等就地实现数据采集和控制，并通过数据通信网络传送到生产监控级计算机。生产监控级对来自过程控制级的数据进行集中操作管理，如各种优化计算、统计报表、故障诊断、显示报警等。随着计算机技术的发展，</a:t>
            </a:r>
            <a:r>
              <a:rPr lang="en-US" altLang="zh-CN" sz="1900" dirty="0">
                <a:solidFill>
                  <a:schemeClr val="tx1"/>
                </a:solidFill>
              </a:rPr>
              <a:t>DCS</a:t>
            </a:r>
            <a:r>
              <a:rPr lang="zh-CN" altLang="en-US" sz="1900" dirty="0">
                <a:solidFill>
                  <a:schemeClr val="tx1"/>
                </a:solidFill>
              </a:rPr>
              <a:t>可以按照需要与更高性能的计算机设备通过网络连接来实现更高级的集中管理功能，如计划调度、仓储管理、能源管理等。 </a:t>
            </a:r>
          </a:p>
        </p:txBody>
      </p:sp>
      <p:sp>
        <p:nvSpPr>
          <p:cNvPr id="4" name="文本占位符 3"/>
          <p:cNvSpPr>
            <a:spLocks noGrp="1"/>
          </p:cNvSpPr>
          <p:nvPr>
            <p:ph type="body" idx="11"/>
          </p:nvPr>
        </p:nvSpPr>
        <p:spPr/>
        <p:txBody>
          <a:bodyPr/>
          <a:lstStyle/>
          <a:p>
            <a:r>
              <a:rPr lang="en-US" altLang="zh-CN" b="1" dirty="0">
                <a:solidFill>
                  <a:schemeClr val="tx1"/>
                </a:solidFill>
              </a:rPr>
              <a:t>DCS</a:t>
            </a:r>
            <a:r>
              <a:rPr lang="zh-CN" altLang="en-US" b="1" dirty="0">
                <a:solidFill>
                  <a:schemeClr val="tx1"/>
                </a:solidFill>
              </a:rPr>
              <a:t>特点</a:t>
            </a:r>
            <a:r>
              <a:rPr lang="en-US" altLang="zh-CN" b="1" dirty="0" smtClean="0">
                <a:solidFill>
                  <a:schemeClr val="tx1"/>
                </a:solidFill>
              </a:rPr>
              <a:t>-</a:t>
            </a:r>
            <a:r>
              <a:rPr lang="en-US" altLang="zh-CN" b="1" dirty="0">
                <a:solidFill>
                  <a:schemeClr val="tx1"/>
                </a:solidFill>
              </a:rPr>
              <a:t>2</a:t>
            </a:r>
          </a:p>
        </p:txBody>
      </p:sp>
      <p:pic>
        <p:nvPicPr>
          <p:cNvPr id="9219" name="Picture 2"/>
          <p:cNvPicPr>
            <a:picLocks noChangeAspect="1" noChangeArrowheads="1"/>
          </p:cNvPicPr>
          <p:nvPr/>
        </p:nvPicPr>
        <p:blipFill>
          <a:blip r:embed="rId7"/>
          <a:srcRect/>
          <a:stretch>
            <a:fillRect/>
          </a:stretch>
        </p:blipFill>
        <p:spPr bwMode="auto">
          <a:xfrm>
            <a:off x="438150" y="285750"/>
            <a:ext cx="8277225" cy="1000125"/>
          </a:xfrm>
          <a:prstGeom prst="rect">
            <a:avLst/>
          </a:prstGeom>
          <a:noFill/>
          <a:ln w="9525">
            <a:noFill/>
            <a:miter lim="800000"/>
            <a:headEnd/>
            <a:tailEnd/>
          </a:ln>
        </p:spPr>
      </p:pic>
    </p:spTree>
    <p:extLst>
      <p:ext uri="{BB962C8B-B14F-4D97-AF65-F5344CB8AC3E}">
        <p14:creationId xmlns="" xmlns:p14="http://schemas.microsoft.com/office/powerpoint/2010/main" val="40069352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日期占位符 3"/>
          <p:cNvSpPr>
            <a:spLocks noGrp="1"/>
          </p:cNvSpPr>
          <p:nvPr>
            <p:ph type="dt" sz="half" idx="10"/>
          </p:nvPr>
        </p:nvSpPr>
        <p:spPr>
          <a:noFill/>
        </p:spPr>
        <p:txBody>
          <a:bodyPr/>
          <a:lstStyle/>
          <a:p>
            <a:fld id="{2C1D2759-7C9B-4865-A3DA-0626938720B2}" type="datetime1">
              <a:rPr lang="zh-CN" altLang="en-US" smtClean="0">
                <a:latin typeface="Arial" charset="0"/>
              </a:rPr>
              <a:pPr/>
              <a:t>2012/12/25</a:t>
            </a:fld>
            <a:endParaRPr lang="zh-CN" altLang="en-US" dirty="0">
              <a:latin typeface="Arial" charset="0"/>
            </a:endParaRPr>
          </a:p>
        </p:txBody>
      </p:sp>
      <p:sp>
        <p:nvSpPr>
          <p:cNvPr id="10244" name="内容占位符 1"/>
          <p:cNvSpPr>
            <a:spLocks noGrp="1" noChangeArrowheads="1"/>
          </p:cNvSpPr>
          <p:nvPr>
            <p:ph type="body" idx="1"/>
          </p:nvPr>
        </p:nvSpPr>
        <p:spPr/>
        <p:txBody>
          <a:bodyPr>
            <a:normAutofit/>
          </a:bodyPr>
          <a:lstStyle/>
          <a:p>
            <a:pPr marL="342900" indent="-342900" algn="l"/>
            <a:r>
              <a:rPr lang="zh-CN" altLang="en-US" sz="2800" b="1" dirty="0" smtClean="0">
                <a:solidFill>
                  <a:schemeClr val="tx1"/>
                </a:solidFill>
                <a:latin typeface="宋体" pitchFamily="2" charset="-122"/>
              </a:rPr>
              <a:t>公司工控系统应用范围</a:t>
            </a:r>
            <a:endParaRPr lang="en-US" altLang="zh-CN" sz="2800" b="1" dirty="0" smtClean="0">
              <a:solidFill>
                <a:schemeClr val="tx1"/>
              </a:solidFill>
              <a:latin typeface="宋体" pitchFamily="2" charset="-122"/>
            </a:endParaRPr>
          </a:p>
          <a:p>
            <a:pPr marL="342900" indent="-342900" algn="l"/>
            <a:r>
              <a:rPr lang="en-US" altLang="zh-CN" dirty="0">
                <a:solidFill>
                  <a:schemeClr val="tx1"/>
                </a:solidFill>
                <a:latin typeface="宋体" pitchFamily="2" charset="-122"/>
              </a:rPr>
              <a:t> </a:t>
            </a:r>
            <a:r>
              <a:rPr lang="en-US" altLang="zh-CN" dirty="0" smtClean="0">
                <a:solidFill>
                  <a:schemeClr val="tx1"/>
                </a:solidFill>
                <a:latin typeface="宋体" pitchFamily="2" charset="-122"/>
              </a:rPr>
              <a:t>       </a:t>
            </a:r>
            <a:r>
              <a:rPr lang="zh-CN" altLang="en-US" dirty="0" smtClean="0">
                <a:solidFill>
                  <a:schemeClr val="tx1"/>
                </a:solidFill>
                <a:latin typeface="宋体" pitchFamily="2" charset="-122"/>
              </a:rPr>
              <a:t>工控系统在按照类型划分来讲，主要包括了</a:t>
            </a:r>
            <a:r>
              <a:rPr lang="en-US" altLang="zh-CN" dirty="0" smtClean="0">
                <a:solidFill>
                  <a:schemeClr val="tx1"/>
                </a:solidFill>
                <a:latin typeface="宋体" pitchFamily="2" charset="-122"/>
              </a:rPr>
              <a:t>DCS</a:t>
            </a:r>
            <a:r>
              <a:rPr lang="zh-CN" altLang="en-US" dirty="0" smtClean="0">
                <a:solidFill>
                  <a:schemeClr val="tx1"/>
                </a:solidFill>
                <a:latin typeface="宋体" pitchFamily="2" charset="-122"/>
              </a:rPr>
              <a:t>、</a:t>
            </a:r>
            <a:r>
              <a:rPr lang="en-US" altLang="zh-CN" dirty="0" smtClean="0">
                <a:solidFill>
                  <a:schemeClr val="tx1"/>
                </a:solidFill>
                <a:latin typeface="宋体" pitchFamily="2" charset="-122"/>
              </a:rPr>
              <a:t>PCS</a:t>
            </a:r>
            <a:r>
              <a:rPr lang="zh-CN" altLang="en-US" dirty="0" smtClean="0">
                <a:solidFill>
                  <a:schemeClr val="tx1"/>
                </a:solidFill>
                <a:latin typeface="宋体" pitchFamily="2" charset="-122"/>
              </a:rPr>
              <a:t>、</a:t>
            </a:r>
            <a:r>
              <a:rPr lang="en-US" altLang="zh-CN" dirty="0" smtClean="0">
                <a:solidFill>
                  <a:schemeClr val="tx1"/>
                </a:solidFill>
                <a:latin typeface="宋体" pitchFamily="2" charset="-122"/>
              </a:rPr>
              <a:t>PLC</a:t>
            </a:r>
            <a:r>
              <a:rPr lang="zh-CN" altLang="en-US" dirty="0" smtClean="0">
                <a:solidFill>
                  <a:schemeClr val="tx1"/>
                </a:solidFill>
                <a:latin typeface="宋体" pitchFamily="2" charset="-122"/>
              </a:rPr>
              <a:t>、</a:t>
            </a:r>
            <a:r>
              <a:rPr lang="en-US" altLang="zh-CN" dirty="0" smtClean="0">
                <a:solidFill>
                  <a:schemeClr val="tx1"/>
                </a:solidFill>
                <a:latin typeface="宋体" pitchFamily="2" charset="-122"/>
              </a:rPr>
              <a:t>SCADA</a:t>
            </a:r>
            <a:r>
              <a:rPr lang="zh-CN" altLang="en-US" dirty="0" smtClean="0">
                <a:solidFill>
                  <a:schemeClr val="tx1"/>
                </a:solidFill>
                <a:latin typeface="宋体" pitchFamily="2" charset="-122"/>
              </a:rPr>
              <a:t>（数据采集与监控系统）、就地测控设备（本地智能仪表、远程监控等）等。</a:t>
            </a:r>
            <a:endParaRPr lang="en-US" altLang="zh-CN" dirty="0" smtClean="0">
              <a:solidFill>
                <a:schemeClr val="tx1"/>
              </a:solidFill>
              <a:latin typeface="宋体" pitchFamily="2" charset="-122"/>
            </a:endParaRPr>
          </a:p>
          <a:p>
            <a:pPr marL="342900" indent="-342900" algn="l"/>
            <a:r>
              <a:rPr lang="zh-CN" altLang="en-US" dirty="0" smtClean="0">
                <a:solidFill>
                  <a:schemeClr val="tx1"/>
                </a:solidFill>
                <a:latin typeface="宋体" pitchFamily="2" charset="-122"/>
              </a:rPr>
              <a:t>      这些系统在公司有着广泛</a:t>
            </a:r>
            <a:r>
              <a:rPr lang="zh-CN" altLang="en-US" dirty="0">
                <a:solidFill>
                  <a:schemeClr val="tx1"/>
                </a:solidFill>
                <a:latin typeface="宋体" pitchFamily="2" charset="-122"/>
              </a:rPr>
              <a:t>的</a:t>
            </a:r>
            <a:r>
              <a:rPr lang="zh-CN" altLang="en-US" dirty="0" smtClean="0">
                <a:solidFill>
                  <a:schemeClr val="tx1"/>
                </a:solidFill>
                <a:latin typeface="宋体" pitchFamily="2" charset="-122"/>
              </a:rPr>
              <a:t>应用，主要是水泥熟料线、粉</a:t>
            </a:r>
            <a:r>
              <a:rPr lang="zh-CN" altLang="en-US" dirty="0">
                <a:solidFill>
                  <a:schemeClr val="tx1"/>
                </a:solidFill>
                <a:latin typeface="宋体" pitchFamily="2" charset="-122"/>
              </a:rPr>
              <a:t>磨</a:t>
            </a:r>
            <a:r>
              <a:rPr lang="zh-CN" altLang="en-US" dirty="0" smtClean="0">
                <a:solidFill>
                  <a:schemeClr val="tx1"/>
                </a:solidFill>
                <a:latin typeface="宋体" pitchFamily="2" charset="-122"/>
              </a:rPr>
              <a:t>站、</a:t>
            </a:r>
            <a:r>
              <a:rPr lang="zh-CN" altLang="en-US" dirty="0">
                <a:solidFill>
                  <a:schemeClr val="tx1"/>
                </a:solidFill>
                <a:latin typeface="宋体" pitchFamily="2" charset="-122"/>
              </a:rPr>
              <a:t>余热</a:t>
            </a:r>
            <a:r>
              <a:rPr lang="zh-CN" altLang="en-US" dirty="0" smtClean="0">
                <a:solidFill>
                  <a:schemeClr val="tx1"/>
                </a:solidFill>
                <a:latin typeface="宋体" pitchFamily="2" charset="-122"/>
              </a:rPr>
              <a:t>发电、大型装备电控</a:t>
            </a:r>
            <a:r>
              <a:rPr lang="zh-CN" altLang="en-US" dirty="0">
                <a:solidFill>
                  <a:schemeClr val="tx1"/>
                </a:solidFill>
                <a:latin typeface="宋体" pitchFamily="2" charset="-122"/>
              </a:rPr>
              <a:t>系统（堆取料机</a:t>
            </a:r>
            <a:r>
              <a:rPr lang="zh-CN" altLang="en-US" dirty="0" smtClean="0">
                <a:solidFill>
                  <a:schemeClr val="tx1"/>
                </a:solidFill>
                <a:latin typeface="宋体" pitchFamily="2" charset="-122"/>
              </a:rPr>
              <a:t>、输送皮带、立</a:t>
            </a:r>
            <a:r>
              <a:rPr lang="zh-CN" altLang="en-US" dirty="0">
                <a:solidFill>
                  <a:schemeClr val="tx1"/>
                </a:solidFill>
                <a:latin typeface="宋体" pitchFamily="2" charset="-122"/>
              </a:rPr>
              <a:t>磨</a:t>
            </a:r>
            <a:r>
              <a:rPr lang="zh-CN" altLang="en-US" dirty="0" smtClean="0">
                <a:solidFill>
                  <a:schemeClr val="tx1"/>
                </a:solidFill>
                <a:latin typeface="宋体" pitchFamily="2" charset="-122"/>
              </a:rPr>
              <a:t>、冷却机</a:t>
            </a:r>
            <a:r>
              <a:rPr lang="zh-CN" altLang="en-US" dirty="0">
                <a:solidFill>
                  <a:schemeClr val="tx1"/>
                </a:solidFill>
                <a:latin typeface="宋体" pitchFamily="2" charset="-122"/>
              </a:rPr>
              <a:t>、</a:t>
            </a:r>
            <a:r>
              <a:rPr lang="zh-CN" altLang="en-US" dirty="0" smtClean="0">
                <a:solidFill>
                  <a:schemeClr val="tx1"/>
                </a:solidFill>
                <a:latin typeface="宋体" pitchFamily="2" charset="-122"/>
              </a:rPr>
              <a:t>辊压</a:t>
            </a:r>
            <a:r>
              <a:rPr lang="zh-CN" altLang="en-US" dirty="0">
                <a:solidFill>
                  <a:schemeClr val="tx1"/>
                </a:solidFill>
                <a:latin typeface="宋体" pitchFamily="2" charset="-122"/>
              </a:rPr>
              <a:t>机</a:t>
            </a:r>
            <a:r>
              <a:rPr lang="zh-CN" altLang="en-US" dirty="0" smtClean="0">
                <a:solidFill>
                  <a:schemeClr val="tx1"/>
                </a:solidFill>
                <a:latin typeface="宋体" pitchFamily="2" charset="-122"/>
              </a:rPr>
              <a:t>等）、油站、总降、胴扫、工业电视等。</a:t>
            </a:r>
            <a:endParaRPr lang="en-US" altLang="zh-CN" dirty="0" smtClean="0">
              <a:solidFill>
                <a:schemeClr val="tx1"/>
              </a:solidFill>
              <a:latin typeface="宋体" pitchFamily="2" charset="-122"/>
            </a:endParaRPr>
          </a:p>
          <a:p>
            <a:pPr marL="342900" indent="-342900" algn="l"/>
            <a:endParaRPr lang="en-US" altLang="zh-CN" dirty="0" smtClean="0">
              <a:solidFill>
                <a:schemeClr val="tx1"/>
              </a:solidFill>
              <a:latin typeface="宋体" pitchFamily="2" charset="-122"/>
            </a:endParaRPr>
          </a:p>
        </p:txBody>
      </p:sp>
      <p:sp>
        <p:nvSpPr>
          <p:cNvPr id="4" name="文本占位符 3"/>
          <p:cNvSpPr>
            <a:spLocks noGrp="1"/>
          </p:cNvSpPr>
          <p:nvPr>
            <p:ph type="body" idx="11"/>
          </p:nvPr>
        </p:nvSpPr>
        <p:spPr/>
        <p:txBody>
          <a:bodyPr/>
          <a:lstStyle/>
          <a:p>
            <a:r>
              <a:rPr lang="zh-CN" altLang="en-US" b="1" dirty="0" smtClean="0">
                <a:solidFill>
                  <a:schemeClr val="tx1"/>
                </a:solidFill>
              </a:rPr>
              <a:t>公司工控系统应用范围</a:t>
            </a:r>
            <a:endParaRPr lang="en-US" altLang="zh-CN" b="1"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日期占位符 3"/>
          <p:cNvSpPr>
            <a:spLocks noGrp="1"/>
          </p:cNvSpPr>
          <p:nvPr>
            <p:ph type="dt" sz="half" idx="10"/>
          </p:nvPr>
        </p:nvSpPr>
        <p:spPr>
          <a:noFill/>
        </p:spPr>
        <p:txBody>
          <a:bodyPr/>
          <a:lstStyle/>
          <a:p>
            <a:fld id="{F7F57D40-D028-42E1-B995-AC9A830518D5}" type="datetime1">
              <a:rPr lang="zh-CN" altLang="en-US" smtClean="0">
                <a:latin typeface="Arial" charset="0"/>
              </a:rPr>
              <a:pPr/>
              <a:t>2012/12/25</a:t>
            </a:fld>
            <a:endParaRPr lang="zh-CN" altLang="en-US">
              <a:latin typeface="Arial" charset="0"/>
            </a:endParaRPr>
          </a:p>
        </p:txBody>
      </p:sp>
      <p:sp>
        <p:nvSpPr>
          <p:cNvPr id="13316" name="内容占位符 1"/>
          <p:cNvSpPr>
            <a:spLocks noGrp="1" noChangeArrowheads="1"/>
          </p:cNvSpPr>
          <p:nvPr>
            <p:ph type="body" idx="1"/>
          </p:nvPr>
        </p:nvSpPr>
        <p:spPr/>
        <p:txBody>
          <a:bodyPr/>
          <a:lstStyle/>
          <a:p>
            <a:pPr marL="342900" indent="-342900" algn="l" eaLnBrk="1" hangingPunct="1"/>
            <a:r>
              <a:rPr lang="zh-CN" altLang="en-US" sz="2400" b="1" dirty="0" smtClean="0">
                <a:solidFill>
                  <a:schemeClr val="tx1"/>
                </a:solidFill>
                <a:latin typeface="宋体" pitchFamily="2" charset="-122"/>
              </a:rPr>
              <a:t>工控系统层级划分：</a:t>
            </a:r>
            <a:endParaRPr lang="en-US" altLang="zh-CN" sz="2400" b="1" dirty="0" smtClean="0">
              <a:solidFill>
                <a:schemeClr val="tx1"/>
              </a:solidFill>
              <a:latin typeface="宋体" pitchFamily="2" charset="-122"/>
            </a:endParaRPr>
          </a:p>
          <a:p>
            <a:pPr marL="342900" indent="-342900" algn="l" eaLnBrk="1" hangingPunct="1"/>
            <a:r>
              <a:rPr lang="zh-CN" altLang="en-US" sz="2400" b="1" dirty="0" smtClean="0">
                <a:solidFill>
                  <a:schemeClr val="tx1"/>
                </a:solidFill>
                <a:latin typeface="宋体" pitchFamily="2" charset="-122"/>
              </a:rPr>
              <a:t>过程级</a:t>
            </a:r>
            <a:endParaRPr lang="en-US" altLang="zh-CN" sz="1400" dirty="0" smtClean="0">
              <a:solidFill>
                <a:schemeClr val="tx1"/>
              </a:solidFill>
              <a:sym typeface="Calibri" pitchFamily="34" charset="0"/>
            </a:endParaRPr>
          </a:p>
          <a:p>
            <a:pPr marL="742950" lvl="1" indent="-285750" algn="l" eaLnBrk="1" hangingPunct="1">
              <a:buFont typeface="Arial" charset="0"/>
              <a:buChar char="Ø"/>
            </a:pPr>
            <a:r>
              <a:rPr lang="zh-CN" altLang="en-US" sz="2500" dirty="0" smtClean="0">
                <a:solidFill>
                  <a:schemeClr val="tx1"/>
                </a:solidFill>
                <a:latin typeface="宋体" pitchFamily="2" charset="-122"/>
              </a:rPr>
              <a:t>控制站，包括处理器，网卡，通讯卡等组件。</a:t>
            </a:r>
          </a:p>
          <a:p>
            <a:pPr marL="742950" lvl="1" indent="-285750" algn="l" eaLnBrk="1" hangingPunct="1">
              <a:buFont typeface="Arial" charset="0"/>
              <a:buChar char="Ø"/>
            </a:pPr>
            <a:r>
              <a:rPr lang="en-US" altLang="zh-CN" sz="2500" dirty="0" smtClean="0">
                <a:solidFill>
                  <a:schemeClr val="tx1"/>
                </a:solidFill>
                <a:sym typeface="Calibri" pitchFamily="34" charset="0"/>
              </a:rPr>
              <a:t>I/O</a:t>
            </a:r>
            <a:r>
              <a:rPr lang="zh-CN" altLang="en-US" sz="2500" dirty="0" smtClean="0">
                <a:solidFill>
                  <a:schemeClr val="tx1"/>
                </a:solidFill>
                <a:latin typeface="宋体" pitchFamily="2" charset="-122"/>
              </a:rPr>
              <a:t>站，包括</a:t>
            </a:r>
            <a:r>
              <a:rPr lang="en-US" altLang="zh-CN" sz="2500" dirty="0" smtClean="0">
                <a:solidFill>
                  <a:schemeClr val="tx1"/>
                </a:solidFill>
                <a:sym typeface="Calibri" pitchFamily="34" charset="0"/>
              </a:rPr>
              <a:t>DI</a:t>
            </a:r>
            <a:r>
              <a:rPr lang="zh-CN" altLang="en-US" sz="2500" dirty="0" smtClean="0">
                <a:solidFill>
                  <a:schemeClr val="tx1"/>
                </a:solidFill>
                <a:latin typeface="宋体" pitchFamily="2" charset="-122"/>
              </a:rPr>
              <a:t>、</a:t>
            </a:r>
            <a:r>
              <a:rPr lang="en-US" altLang="zh-CN" sz="2500" dirty="0" smtClean="0">
                <a:solidFill>
                  <a:schemeClr val="tx1"/>
                </a:solidFill>
                <a:sym typeface="Calibri" pitchFamily="34" charset="0"/>
              </a:rPr>
              <a:t>DO</a:t>
            </a:r>
            <a:r>
              <a:rPr lang="zh-CN" altLang="en-US" sz="2500" dirty="0" smtClean="0">
                <a:solidFill>
                  <a:schemeClr val="tx1"/>
                </a:solidFill>
                <a:latin typeface="宋体" pitchFamily="2" charset="-122"/>
              </a:rPr>
              <a:t>、</a:t>
            </a:r>
            <a:r>
              <a:rPr lang="en-US" altLang="zh-CN" sz="2500" dirty="0" smtClean="0">
                <a:solidFill>
                  <a:schemeClr val="tx1"/>
                </a:solidFill>
                <a:sym typeface="Calibri" pitchFamily="34" charset="0"/>
              </a:rPr>
              <a:t>AI</a:t>
            </a:r>
            <a:r>
              <a:rPr lang="zh-CN" altLang="en-US" sz="2500" dirty="0" smtClean="0">
                <a:solidFill>
                  <a:schemeClr val="tx1"/>
                </a:solidFill>
                <a:latin typeface="宋体" pitchFamily="2" charset="-122"/>
              </a:rPr>
              <a:t>、</a:t>
            </a:r>
            <a:r>
              <a:rPr lang="en-US" altLang="zh-CN" sz="2500" dirty="0" smtClean="0">
                <a:solidFill>
                  <a:schemeClr val="tx1"/>
                </a:solidFill>
                <a:sym typeface="Calibri" pitchFamily="34" charset="0"/>
              </a:rPr>
              <a:t>AO</a:t>
            </a:r>
            <a:r>
              <a:rPr lang="zh-CN" altLang="en-US" sz="2500" dirty="0" smtClean="0">
                <a:solidFill>
                  <a:schemeClr val="tx1"/>
                </a:solidFill>
                <a:latin typeface="宋体" pitchFamily="2" charset="-122"/>
              </a:rPr>
              <a:t>、</a:t>
            </a:r>
            <a:r>
              <a:rPr lang="en-US" altLang="zh-CN" sz="2500" dirty="0" smtClean="0">
                <a:solidFill>
                  <a:schemeClr val="tx1"/>
                </a:solidFill>
                <a:latin typeface="宋体" pitchFamily="2" charset="-122"/>
              </a:rPr>
              <a:t>FI</a:t>
            </a:r>
            <a:r>
              <a:rPr lang="zh-CN" altLang="en-US" sz="2500" dirty="0" smtClean="0">
                <a:solidFill>
                  <a:schemeClr val="tx1"/>
                </a:solidFill>
                <a:latin typeface="宋体" pitchFamily="2" charset="-122"/>
              </a:rPr>
              <a:t>、中继等组成。</a:t>
            </a:r>
            <a:endParaRPr lang="en-US" altLang="zh-CN" sz="2500" dirty="0" smtClean="0">
              <a:solidFill>
                <a:schemeClr val="tx1"/>
              </a:solidFill>
              <a:latin typeface="宋体" pitchFamily="2" charset="-122"/>
            </a:endParaRPr>
          </a:p>
          <a:p>
            <a:pPr marL="342900" indent="-342900" algn="l"/>
            <a:r>
              <a:rPr lang="zh-CN" altLang="en-US" sz="2400" b="1" dirty="0" smtClean="0">
                <a:solidFill>
                  <a:schemeClr val="tx1"/>
                </a:solidFill>
                <a:latin typeface="宋体" pitchFamily="2" charset="-122"/>
              </a:rPr>
              <a:t>操作监控级</a:t>
            </a:r>
            <a:endParaRPr lang="en-US" altLang="zh-CN" sz="1400" dirty="0">
              <a:solidFill>
                <a:schemeClr val="tx1"/>
              </a:solidFill>
              <a:sym typeface="Calibri" pitchFamily="34" charset="0"/>
            </a:endParaRPr>
          </a:p>
          <a:p>
            <a:pPr marL="742950" lvl="1" indent="-285750" algn="l" eaLnBrk="1" hangingPunct="1">
              <a:buFont typeface="Arial" charset="0"/>
              <a:buChar char="Ø"/>
            </a:pPr>
            <a:r>
              <a:rPr lang="zh-CN" altLang="en-US" sz="2500" dirty="0" smtClean="0">
                <a:solidFill>
                  <a:schemeClr val="tx1"/>
                </a:solidFill>
                <a:latin typeface="宋体" pitchFamily="2" charset="-122"/>
              </a:rPr>
              <a:t>操作站，即操作员控制站，负责设备的操作。</a:t>
            </a:r>
            <a:r>
              <a:rPr lang="en-US" sz="2500" dirty="0" smtClean="0">
                <a:solidFill>
                  <a:schemeClr val="tx1"/>
                </a:solidFill>
                <a:sym typeface="Calibri" pitchFamily="34" charset="0"/>
              </a:rPr>
              <a:t>  </a:t>
            </a:r>
            <a:endParaRPr lang="zh-CN" altLang="en-US" sz="2500" dirty="0" smtClean="0">
              <a:solidFill>
                <a:schemeClr val="tx1"/>
              </a:solidFill>
              <a:sym typeface="Calibri" pitchFamily="34" charset="0"/>
            </a:endParaRPr>
          </a:p>
          <a:p>
            <a:pPr marL="742950" lvl="1" indent="-285750" algn="l" eaLnBrk="1" hangingPunct="1">
              <a:buFont typeface="Arial" charset="0"/>
              <a:buChar char="Ø"/>
            </a:pPr>
            <a:r>
              <a:rPr lang="zh-CN" altLang="en-US" sz="2500" dirty="0" smtClean="0">
                <a:solidFill>
                  <a:schemeClr val="tx1"/>
                </a:solidFill>
                <a:latin typeface="宋体" pitchFamily="2" charset="-122"/>
              </a:rPr>
              <a:t>工程师站，负责程序维护、修改等工作。</a:t>
            </a:r>
          </a:p>
          <a:p>
            <a:pPr marL="742950" lvl="1" indent="-285750" algn="l" eaLnBrk="1" hangingPunct="1">
              <a:buFont typeface="Arial" charset="0"/>
              <a:buChar char="Ø"/>
            </a:pPr>
            <a:r>
              <a:rPr lang="zh-CN" altLang="en-US" sz="2500" dirty="0" smtClean="0">
                <a:solidFill>
                  <a:schemeClr val="tx1"/>
                </a:solidFill>
                <a:latin typeface="宋体" pitchFamily="2" charset="-122"/>
              </a:rPr>
              <a:t>网络，包括光缆、交换机、网线、光电转换等组件。</a:t>
            </a:r>
          </a:p>
          <a:p>
            <a:pPr marL="342900" indent="-342900" algn="l"/>
            <a:r>
              <a:rPr lang="zh-CN" altLang="en-US" sz="2400" b="1" dirty="0" smtClean="0">
                <a:solidFill>
                  <a:schemeClr val="tx1"/>
                </a:solidFill>
                <a:latin typeface="宋体" pitchFamily="2" charset="-122"/>
              </a:rPr>
              <a:t>管理级</a:t>
            </a:r>
            <a:endParaRPr lang="en-US" altLang="zh-CN" sz="2400" b="1" dirty="0" smtClean="0">
              <a:solidFill>
                <a:schemeClr val="tx1"/>
              </a:solidFill>
              <a:latin typeface="宋体" pitchFamily="2" charset="-122"/>
            </a:endParaRPr>
          </a:p>
          <a:p>
            <a:pPr marL="742950" lvl="1" indent="-285750" algn="l">
              <a:buFont typeface="Arial" charset="0"/>
              <a:buChar char="Ø"/>
            </a:pPr>
            <a:r>
              <a:rPr lang="en-US" altLang="zh-CN" sz="2500" dirty="0" smtClean="0">
                <a:solidFill>
                  <a:schemeClr val="tx1"/>
                </a:solidFill>
                <a:latin typeface="宋体" pitchFamily="2" charset="-122"/>
              </a:rPr>
              <a:t>MIS</a:t>
            </a:r>
            <a:r>
              <a:rPr lang="zh-CN" altLang="en-US" sz="2500" dirty="0" smtClean="0">
                <a:solidFill>
                  <a:schemeClr val="tx1"/>
                </a:solidFill>
                <a:latin typeface="宋体" pitchFamily="2" charset="-122"/>
              </a:rPr>
              <a:t>、</a:t>
            </a:r>
            <a:r>
              <a:rPr lang="en-US" altLang="zh-CN" sz="2500" dirty="0" smtClean="0">
                <a:solidFill>
                  <a:schemeClr val="tx1"/>
                </a:solidFill>
                <a:latin typeface="宋体" pitchFamily="2" charset="-122"/>
              </a:rPr>
              <a:t>QCX</a:t>
            </a:r>
            <a:r>
              <a:rPr lang="zh-CN" altLang="en-US" sz="2500" dirty="0" smtClean="0">
                <a:solidFill>
                  <a:schemeClr val="tx1"/>
                </a:solidFill>
                <a:latin typeface="宋体" pitchFamily="2" charset="-122"/>
              </a:rPr>
              <a:t>，</a:t>
            </a:r>
            <a:r>
              <a:rPr lang="zh-CN" altLang="en-US" sz="2400" dirty="0">
                <a:solidFill>
                  <a:schemeClr val="tx1"/>
                </a:solidFill>
              </a:rPr>
              <a:t>负责</a:t>
            </a:r>
            <a:r>
              <a:rPr lang="zh-CN" altLang="en-US" sz="2400" dirty="0" smtClean="0">
                <a:solidFill>
                  <a:schemeClr val="tx1"/>
                </a:solidFill>
              </a:rPr>
              <a:t>计划调度</a:t>
            </a:r>
            <a:r>
              <a:rPr lang="zh-CN" altLang="en-US" sz="2400" dirty="0">
                <a:solidFill>
                  <a:schemeClr val="tx1"/>
                </a:solidFill>
              </a:rPr>
              <a:t>、仓储管理、能源管理</a:t>
            </a:r>
            <a:endParaRPr lang="en-US" altLang="zh-CN" sz="2500" dirty="0">
              <a:solidFill>
                <a:schemeClr val="tx1"/>
              </a:solidFill>
              <a:latin typeface="宋体" pitchFamily="2" charset="-122"/>
              <a:sym typeface="Calibri" pitchFamily="34" charset="0"/>
            </a:endParaRPr>
          </a:p>
          <a:p>
            <a:pPr marL="342900" indent="-342900" algn="l" eaLnBrk="1" hangingPunct="1"/>
            <a:endParaRPr lang="en-US" dirty="0" smtClean="0">
              <a:latin typeface="宋体" pitchFamily="2" charset="-122"/>
            </a:endParaRPr>
          </a:p>
        </p:txBody>
      </p:sp>
      <p:sp>
        <p:nvSpPr>
          <p:cNvPr id="4" name="文本占位符 3"/>
          <p:cNvSpPr>
            <a:spLocks noGrp="1"/>
          </p:cNvSpPr>
          <p:nvPr>
            <p:ph type="body" idx="11"/>
          </p:nvPr>
        </p:nvSpPr>
        <p:spPr/>
        <p:txBody>
          <a:bodyPr/>
          <a:lstStyle/>
          <a:p>
            <a:r>
              <a:rPr lang="zh-CN" altLang="en-US" b="1" dirty="0" smtClean="0">
                <a:solidFill>
                  <a:schemeClr val="tx1"/>
                </a:solidFill>
              </a:rPr>
              <a:t>常见工</a:t>
            </a:r>
            <a:r>
              <a:rPr lang="zh-CN" altLang="en-US" b="1" dirty="0">
                <a:solidFill>
                  <a:schemeClr val="tx1"/>
                </a:solidFill>
              </a:rPr>
              <a:t>控</a:t>
            </a:r>
            <a:r>
              <a:rPr lang="zh-CN" altLang="en-US" b="1" dirty="0" smtClean="0">
                <a:solidFill>
                  <a:schemeClr val="tx1"/>
                </a:solidFill>
              </a:rPr>
              <a:t>系统层级划分（</a:t>
            </a:r>
            <a:r>
              <a:rPr lang="en-US" altLang="zh-CN" b="1" dirty="0" smtClean="0">
                <a:solidFill>
                  <a:schemeClr val="tx1"/>
                </a:solidFill>
              </a:rPr>
              <a:t>DCS</a:t>
            </a:r>
            <a:r>
              <a:rPr lang="zh-CN" altLang="en-US" b="1" dirty="0" smtClean="0">
                <a:solidFill>
                  <a:schemeClr val="tx1"/>
                </a:solidFill>
              </a:rPr>
              <a:t>）</a:t>
            </a:r>
            <a:endParaRPr lang="en-US" altLang="zh-CN" b="1"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日期占位符 3"/>
          <p:cNvSpPr>
            <a:spLocks noGrp="1"/>
          </p:cNvSpPr>
          <p:nvPr>
            <p:ph type="dt" sz="half" idx="10"/>
          </p:nvPr>
        </p:nvSpPr>
        <p:spPr>
          <a:noFill/>
        </p:spPr>
        <p:txBody>
          <a:bodyPr/>
          <a:lstStyle/>
          <a:p>
            <a:fld id="{B3A65EB5-4C3D-4BE9-BD1B-0F7ED8CAA841}" type="datetime1">
              <a:rPr lang="zh-CN" altLang="en-US" smtClean="0">
                <a:latin typeface="Arial" charset="0"/>
              </a:rPr>
              <a:pPr/>
              <a:t>2012/12/25</a:t>
            </a:fld>
            <a:endParaRPr lang="zh-CN" altLang="en-US">
              <a:latin typeface="Arial" charset="0"/>
            </a:endParaRPr>
          </a:p>
        </p:txBody>
      </p:sp>
      <p:sp>
        <p:nvSpPr>
          <p:cNvPr id="1030" name="内容占位符 1"/>
          <p:cNvSpPr>
            <a:spLocks noGrp="1" noChangeArrowheads="1"/>
          </p:cNvSpPr>
          <p:nvPr>
            <p:ph type="body" idx="1"/>
          </p:nvPr>
        </p:nvSpPr>
        <p:spPr/>
        <p:txBody>
          <a:bodyPr>
            <a:normAutofit/>
          </a:bodyPr>
          <a:lstStyle/>
          <a:p>
            <a:pPr algn="l"/>
            <a:r>
              <a:rPr lang="zh-CN" altLang="en-US" sz="2000" dirty="0" smtClean="0">
                <a:solidFill>
                  <a:schemeClr val="tx1"/>
                </a:solidFill>
                <a:latin typeface="Cambria" pitchFamily="18" charset="0"/>
              </a:rPr>
              <a:t>          目前</a:t>
            </a:r>
            <a:r>
              <a:rPr lang="zh-CN" altLang="en-US" dirty="0" smtClean="0">
                <a:solidFill>
                  <a:schemeClr val="tx1"/>
                </a:solidFill>
                <a:latin typeface="Cambria" pitchFamily="18" charset="0"/>
              </a:rPr>
              <a:t>公司</a:t>
            </a:r>
            <a:r>
              <a:rPr lang="zh-CN" altLang="en-US" sz="2000" dirty="0" smtClean="0">
                <a:solidFill>
                  <a:schemeClr val="tx1"/>
                </a:solidFill>
                <a:latin typeface="Cambria" pitchFamily="18" charset="0"/>
              </a:rPr>
              <a:t>常用工控系统网络常用的分为星形、环形两种。</a:t>
            </a:r>
            <a:endParaRPr lang="en-US" altLang="zh-CN" sz="2000" dirty="0" smtClean="0">
              <a:solidFill>
                <a:schemeClr val="tx1"/>
              </a:solidFill>
              <a:latin typeface="Cambria" pitchFamily="18" charset="0"/>
            </a:endParaRPr>
          </a:p>
          <a:p>
            <a:pPr algn="l"/>
            <a:r>
              <a:rPr lang="zh-CN" altLang="en-US" sz="2000" dirty="0" smtClean="0">
                <a:solidFill>
                  <a:schemeClr val="tx1"/>
                </a:solidFill>
                <a:latin typeface="Cambria" pitchFamily="18" charset="0"/>
              </a:rPr>
              <a:t>星形网</a:t>
            </a:r>
            <a:r>
              <a:rPr lang="zh-CN" altLang="en-US" sz="2000" dirty="0">
                <a:solidFill>
                  <a:schemeClr val="tx1"/>
                </a:solidFill>
                <a:latin typeface="Cambria" pitchFamily="18" charset="0"/>
              </a:rPr>
              <a:t>的组成通过中心设备将许多点到点连接</a:t>
            </a:r>
            <a:r>
              <a:rPr lang="zh-CN" altLang="en-US" sz="2000" dirty="0" smtClean="0">
                <a:solidFill>
                  <a:schemeClr val="tx1"/>
                </a:solidFill>
                <a:latin typeface="Cambria" pitchFamily="18" charset="0"/>
              </a:rPr>
              <a:t>。经常用的电话、</a:t>
            </a:r>
            <a:r>
              <a:rPr lang="en-US" altLang="zh-CN" sz="2000" dirty="0" smtClean="0">
                <a:solidFill>
                  <a:schemeClr val="tx1"/>
                </a:solidFill>
                <a:latin typeface="Cambria" pitchFamily="18" charset="0"/>
              </a:rPr>
              <a:t>Hub</a:t>
            </a:r>
            <a:r>
              <a:rPr lang="zh-CN" altLang="en-US" sz="2000" dirty="0" smtClean="0">
                <a:solidFill>
                  <a:schemeClr val="tx1"/>
                </a:solidFill>
                <a:latin typeface="Cambria" pitchFamily="18" charset="0"/>
              </a:rPr>
              <a:t>都属于</a:t>
            </a:r>
            <a:r>
              <a:rPr lang="zh-CN" altLang="en-US" sz="2000" dirty="0">
                <a:solidFill>
                  <a:schemeClr val="tx1"/>
                </a:solidFill>
                <a:latin typeface="Cambria" pitchFamily="18" charset="0"/>
              </a:rPr>
              <a:t>星形结构，具有控制</a:t>
            </a:r>
            <a:r>
              <a:rPr lang="zh-CN" altLang="en-US" sz="2000" dirty="0" smtClean="0">
                <a:solidFill>
                  <a:schemeClr val="tx1"/>
                </a:solidFill>
                <a:latin typeface="Cambria" pitchFamily="18" charset="0"/>
              </a:rPr>
              <a:t>简单、故障诊断</a:t>
            </a:r>
            <a:r>
              <a:rPr lang="zh-CN" altLang="en-US" sz="2000" dirty="0">
                <a:solidFill>
                  <a:schemeClr val="tx1"/>
                </a:solidFill>
                <a:latin typeface="Cambria" pitchFamily="18" charset="0"/>
              </a:rPr>
              <a:t>和隔离</a:t>
            </a:r>
            <a:r>
              <a:rPr lang="zh-CN" altLang="en-US" sz="2000" dirty="0" smtClean="0">
                <a:solidFill>
                  <a:schemeClr val="tx1"/>
                </a:solidFill>
                <a:latin typeface="Cambria" pitchFamily="18" charset="0"/>
              </a:rPr>
              <a:t>容易、方便服务的特点</a:t>
            </a:r>
            <a:endParaRPr lang="en-US" altLang="zh-CN" sz="2000" dirty="0">
              <a:solidFill>
                <a:schemeClr val="tx1"/>
              </a:solidFill>
              <a:latin typeface="Cambria" pitchFamily="18" charset="0"/>
            </a:endParaRPr>
          </a:p>
          <a:p>
            <a:pPr algn="l"/>
            <a:r>
              <a:rPr lang="zh-CN" altLang="en-US" sz="2000" dirty="0" smtClean="0">
                <a:solidFill>
                  <a:schemeClr val="tx1"/>
                </a:solidFill>
                <a:latin typeface="Cambria" pitchFamily="18" charset="0"/>
              </a:rPr>
              <a:t>环形网络 </a:t>
            </a:r>
            <a:r>
              <a:rPr lang="zh-CN" altLang="en-US" sz="2000" dirty="0">
                <a:solidFill>
                  <a:schemeClr val="tx1"/>
                </a:solidFill>
                <a:latin typeface="Cambria" pitchFamily="18" charset="0"/>
              </a:rPr>
              <a:t>是使用一个连续的环将每台设备连接在一起。它能够保证一台设备上发送的信号可以被环上其他所有的设备都</a:t>
            </a:r>
            <a:r>
              <a:rPr lang="zh-CN" altLang="en-US" sz="2000" dirty="0" smtClean="0">
                <a:solidFill>
                  <a:schemeClr val="tx1"/>
                </a:solidFill>
                <a:latin typeface="Cambria" pitchFamily="18" charset="0"/>
              </a:rPr>
              <a:t>看到，具有投资小、冗余性的特点</a:t>
            </a:r>
            <a:endParaRPr lang="zh-CN" altLang="en-US" sz="2000" dirty="0">
              <a:solidFill>
                <a:schemeClr val="tx1"/>
              </a:solidFill>
              <a:latin typeface="Cambria" pitchFamily="18" charset="0"/>
            </a:endParaRPr>
          </a:p>
        </p:txBody>
      </p:sp>
      <p:sp>
        <p:nvSpPr>
          <p:cNvPr id="4" name="文本占位符 3"/>
          <p:cNvSpPr>
            <a:spLocks noGrp="1"/>
          </p:cNvSpPr>
          <p:nvPr>
            <p:ph type="body" idx="11"/>
          </p:nvPr>
        </p:nvSpPr>
        <p:spPr/>
        <p:txBody>
          <a:bodyPr/>
          <a:lstStyle/>
          <a:p>
            <a:r>
              <a:rPr lang="zh-CN" altLang="en-US" b="1" dirty="0" smtClean="0">
                <a:solidFill>
                  <a:schemeClr val="tx1"/>
                </a:solidFill>
              </a:rPr>
              <a:t>工</a:t>
            </a:r>
            <a:r>
              <a:rPr lang="zh-CN" altLang="en-US" b="1" dirty="0">
                <a:solidFill>
                  <a:schemeClr val="tx1"/>
                </a:solidFill>
              </a:rPr>
              <a:t>控</a:t>
            </a:r>
            <a:r>
              <a:rPr lang="zh-CN" altLang="en-US" b="1" dirty="0" smtClean="0">
                <a:solidFill>
                  <a:schemeClr val="tx1"/>
                </a:solidFill>
              </a:rPr>
              <a:t>系统常见网络分类（星形、环形）</a:t>
            </a:r>
            <a:endParaRPr lang="en-US" altLang="zh-CN" b="1" dirty="0">
              <a:solidFill>
                <a:schemeClr val="tx1"/>
              </a:solidFill>
            </a:endParaRPr>
          </a:p>
        </p:txBody>
      </p:sp>
      <p:pic>
        <p:nvPicPr>
          <p:cNvPr id="1029" name="Picture 2"/>
          <p:cNvPicPr>
            <a:picLocks noChangeAspect="1" noChangeArrowheads="1"/>
          </p:cNvPicPr>
          <p:nvPr/>
        </p:nvPicPr>
        <p:blipFill>
          <a:blip r:embed="rId2"/>
          <a:srcRect/>
          <a:stretch>
            <a:fillRect/>
          </a:stretch>
        </p:blipFill>
        <p:spPr bwMode="auto">
          <a:xfrm>
            <a:off x="438150" y="285750"/>
            <a:ext cx="8277225" cy="1000125"/>
          </a:xfrm>
          <a:prstGeom prst="rect">
            <a:avLst/>
          </a:prstGeom>
          <a:noFill/>
          <a:ln w="9525">
            <a:noFill/>
            <a:miter lim="800000"/>
            <a:headEnd/>
            <a:tailEnd/>
          </a:ln>
        </p:spPr>
      </p:pic>
      <p:sp>
        <p:nvSpPr>
          <p:cNvPr id="1059" name="TextBox 52"/>
          <p:cNvSpPr txBox="1">
            <a:spLocks noChangeArrowheads="1"/>
          </p:cNvSpPr>
          <p:nvPr/>
        </p:nvSpPr>
        <p:spPr bwMode="auto">
          <a:xfrm>
            <a:off x="5076825" y="5949950"/>
            <a:ext cx="647700" cy="246063"/>
          </a:xfrm>
          <a:prstGeom prst="rect">
            <a:avLst/>
          </a:prstGeom>
          <a:noFill/>
          <a:ln w="9525">
            <a:noFill/>
            <a:miter lim="800000"/>
            <a:headEnd/>
            <a:tailEnd/>
          </a:ln>
        </p:spPr>
        <p:txBody>
          <a:bodyPr/>
          <a:lstStyle/>
          <a:p>
            <a:endParaRPr lang="zh-CN" altLang="zh-CN" sz="1000">
              <a:latin typeface="宋体" pitchFamily="2" charset="-122"/>
              <a:sym typeface="宋体" pitchFamily="2" charset="-122"/>
            </a:endParaRPr>
          </a:p>
        </p:txBody>
      </p:sp>
      <p:pic>
        <p:nvPicPr>
          <p:cNvPr id="58385" name="Picture 17"/>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12113"/>
          <a:stretch/>
        </p:blipFill>
        <p:spPr bwMode="auto">
          <a:xfrm>
            <a:off x="1187623" y="3673526"/>
            <a:ext cx="3758529" cy="25224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8386" name="Picture 18"/>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377011" y="3673526"/>
            <a:ext cx="2376264" cy="25000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D8D9FE76-88DA-466B-ABB6-4276155C2F52}" type="datetime1">
              <a:rPr lang="zh-CN" altLang="en-US" smtClean="0"/>
              <a:pPr>
                <a:defRPr/>
              </a:pPr>
              <a:t>2012/12/25</a:t>
            </a:fld>
            <a:endParaRPr lang="zh-CN" altLang="en-US" dirty="0"/>
          </a:p>
        </p:txBody>
      </p:sp>
      <p:sp>
        <p:nvSpPr>
          <p:cNvPr id="7" name="文本占位符 6"/>
          <p:cNvSpPr>
            <a:spLocks noGrp="1"/>
          </p:cNvSpPr>
          <p:nvPr>
            <p:ph type="body" idx="1"/>
          </p:nvPr>
        </p:nvSpPr>
        <p:spPr/>
        <p:txBody>
          <a:bodyPr/>
          <a:lstStyle/>
          <a:p>
            <a:endParaRPr lang="zh-CN" altLang="en-US" dirty="0"/>
          </a:p>
        </p:txBody>
      </p:sp>
      <p:sp>
        <p:nvSpPr>
          <p:cNvPr id="8" name="文本占位符 7"/>
          <p:cNvSpPr>
            <a:spLocks noGrp="1"/>
          </p:cNvSpPr>
          <p:nvPr>
            <p:ph type="body" idx="11"/>
          </p:nvPr>
        </p:nvSpPr>
        <p:spPr/>
        <p:txBody>
          <a:bodyPr/>
          <a:lstStyle/>
          <a:p>
            <a:r>
              <a:rPr lang="zh-CN" altLang="en-US" b="1" dirty="0">
                <a:solidFill>
                  <a:schemeClr val="tx1"/>
                </a:solidFill>
              </a:rPr>
              <a:t>工控</a:t>
            </a:r>
            <a:r>
              <a:rPr lang="zh-CN" altLang="en-US" b="1" dirty="0" smtClean="0">
                <a:solidFill>
                  <a:schemeClr val="tx1"/>
                </a:solidFill>
              </a:rPr>
              <a:t>系统网络（星形）拓扑图（熟料线）</a:t>
            </a:r>
            <a:endParaRPr lang="en-US" altLang="zh-CN" b="1" dirty="0">
              <a:solidFill>
                <a:schemeClr val="tx1"/>
              </a:solidFill>
            </a:endParaRPr>
          </a:p>
        </p:txBody>
      </p:sp>
      <p:pic>
        <p:nvPicPr>
          <p:cNvPr id="60465" name="Picture 49"/>
          <p:cNvPicPr>
            <a:picLocks noChangeAspect="1" noChangeArrowheads="1"/>
          </p:cNvPicPr>
          <p:nvPr/>
        </p:nvPicPr>
        <p:blipFill>
          <a:blip r:embed="rId2"/>
          <a:srcRect/>
          <a:stretch>
            <a:fillRect/>
          </a:stretch>
        </p:blipFill>
        <p:spPr bwMode="auto">
          <a:xfrm>
            <a:off x="571472" y="1500173"/>
            <a:ext cx="8072494" cy="4654793"/>
          </a:xfrm>
          <a:prstGeom prst="rect">
            <a:avLst/>
          </a:prstGeom>
          <a:noFill/>
          <a:ln w="9525">
            <a:noFill/>
            <a:miter lim="800000"/>
            <a:headEnd/>
            <a:tailEnd/>
          </a:ln>
          <a:effectLst/>
        </p:spPr>
      </p:pic>
    </p:spTree>
    <p:extLst>
      <p:ext uri="{BB962C8B-B14F-4D97-AF65-F5344CB8AC3E}">
        <p14:creationId xmlns="" xmlns:p14="http://schemas.microsoft.com/office/powerpoint/2010/main" val="25084925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5"/>
          <p:cNvSpPr>
            <a:spLocks noGrp="1"/>
          </p:cNvSpPr>
          <p:nvPr>
            <p:ph type="dt" sz="half" idx="10"/>
          </p:nvPr>
        </p:nvSpPr>
        <p:spPr/>
        <p:txBody>
          <a:bodyPr/>
          <a:lstStyle/>
          <a:p>
            <a:pPr>
              <a:defRPr/>
            </a:pPr>
            <a:fld id="{4A9D9326-EC63-416D-975F-A5EC2A6A3C2C}" type="datetime1">
              <a:rPr lang="zh-CN" altLang="en-US" smtClean="0"/>
              <a:pPr>
                <a:defRPr/>
              </a:pPr>
              <a:t>2012/12/25</a:t>
            </a:fld>
            <a:endParaRPr lang="zh-CN" altLang="en-US" dirty="0"/>
          </a:p>
        </p:txBody>
      </p:sp>
      <p:sp>
        <p:nvSpPr>
          <p:cNvPr id="2" name="内容占位符 1"/>
          <p:cNvSpPr>
            <a:spLocks noGrp="1"/>
          </p:cNvSpPr>
          <p:nvPr>
            <p:ph type="body" idx="1"/>
          </p:nvPr>
        </p:nvSpPr>
        <p:spPr/>
        <p:txBody>
          <a:bodyPr>
            <a:normAutofit/>
          </a:bodyPr>
          <a:lstStyle/>
          <a:p>
            <a:pPr marL="0" indent="0">
              <a:buNone/>
            </a:pPr>
            <a:r>
              <a:rPr lang="zh-CN" altLang="en-US" sz="2400" dirty="0" smtClean="0"/>
              <a:t>开关量数据输入、输出（</a:t>
            </a:r>
            <a:r>
              <a:rPr lang="en-US" altLang="zh-CN" sz="2400" dirty="0" smtClean="0"/>
              <a:t>DI</a:t>
            </a:r>
            <a:r>
              <a:rPr lang="zh-CN" altLang="en-US" sz="2400" dirty="0" smtClean="0"/>
              <a:t>、</a:t>
            </a:r>
            <a:r>
              <a:rPr lang="en-US" altLang="zh-CN" sz="2400" dirty="0" smtClean="0"/>
              <a:t>DO</a:t>
            </a:r>
            <a:r>
              <a:rPr lang="zh-CN" altLang="en-US" sz="2400" dirty="0" smtClean="0"/>
              <a:t>）</a:t>
            </a:r>
            <a:endParaRPr lang="zh-CN" altLang="en-US" sz="2400" dirty="0"/>
          </a:p>
        </p:txBody>
      </p:sp>
      <p:sp>
        <p:nvSpPr>
          <p:cNvPr id="4" name="文本占位符 3"/>
          <p:cNvSpPr>
            <a:spLocks noGrp="1"/>
          </p:cNvSpPr>
          <p:nvPr>
            <p:ph type="body" idx="11"/>
          </p:nvPr>
        </p:nvSpPr>
        <p:spPr/>
        <p:txBody>
          <a:bodyPr/>
          <a:lstStyle/>
          <a:p>
            <a:r>
              <a:rPr lang="zh-CN" altLang="en-US" b="1" dirty="0" smtClean="0">
                <a:solidFill>
                  <a:schemeClr val="tx1"/>
                </a:solidFill>
              </a:rPr>
              <a:t>工控系统开关量控制示意图（</a:t>
            </a:r>
            <a:r>
              <a:rPr lang="en-US" altLang="zh-CN" dirty="0" smtClean="0"/>
              <a:t> </a:t>
            </a:r>
            <a:r>
              <a:rPr lang="en-US" altLang="zh-CN" b="1" dirty="0">
                <a:solidFill>
                  <a:schemeClr val="tx1"/>
                </a:solidFill>
              </a:rPr>
              <a:t>DI</a:t>
            </a:r>
            <a:r>
              <a:rPr lang="zh-CN" altLang="en-US" b="1" dirty="0">
                <a:solidFill>
                  <a:schemeClr val="tx1"/>
                </a:solidFill>
              </a:rPr>
              <a:t>、</a:t>
            </a:r>
            <a:r>
              <a:rPr lang="en-US" altLang="zh-CN" b="1" dirty="0">
                <a:solidFill>
                  <a:schemeClr val="tx1"/>
                </a:solidFill>
              </a:rPr>
              <a:t>DO </a:t>
            </a:r>
            <a:r>
              <a:rPr lang="zh-CN" altLang="en-US" b="1" dirty="0" smtClean="0">
                <a:solidFill>
                  <a:schemeClr val="tx1"/>
                </a:solidFill>
              </a:rPr>
              <a:t>）</a:t>
            </a:r>
            <a:endParaRPr lang="en-US" altLang="zh-CN" b="1" dirty="0">
              <a:solidFill>
                <a:schemeClr val="tx1"/>
              </a:solidFill>
            </a:endParaRPr>
          </a:p>
        </p:txBody>
      </p:sp>
      <p:cxnSp>
        <p:nvCxnSpPr>
          <p:cNvPr id="5" name="直接箭头连接符 4"/>
          <p:cNvCxnSpPr/>
          <p:nvPr/>
        </p:nvCxnSpPr>
        <p:spPr>
          <a:xfrm>
            <a:off x="2013879" y="2913585"/>
            <a:ext cx="64326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386914" y="2938793"/>
            <a:ext cx="2520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638942" y="2708852"/>
            <a:ext cx="36004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988468" y="3273625"/>
            <a:ext cx="0" cy="344964"/>
          </a:xfrm>
          <a:prstGeom prst="line">
            <a:avLst/>
          </a:prstGeom>
        </p:spPr>
        <p:style>
          <a:lnRef idx="1">
            <a:schemeClr val="accent1"/>
          </a:lnRef>
          <a:fillRef idx="0">
            <a:schemeClr val="accent1"/>
          </a:fillRef>
          <a:effectRef idx="0">
            <a:schemeClr val="accent1"/>
          </a:effectRef>
          <a:fontRef idx="minor">
            <a:schemeClr val="tx1"/>
          </a:fontRef>
        </p:style>
      </p:cxnSp>
      <p:sp>
        <p:nvSpPr>
          <p:cNvPr id="14" name="圆角矩形 13"/>
          <p:cNvSpPr/>
          <p:nvPr/>
        </p:nvSpPr>
        <p:spPr>
          <a:xfrm>
            <a:off x="2657139" y="2580278"/>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中继</a:t>
            </a:r>
          </a:p>
        </p:txBody>
      </p:sp>
      <p:cxnSp>
        <p:nvCxnSpPr>
          <p:cNvPr id="15" name="直接箭头连接符 14"/>
          <p:cNvCxnSpPr/>
          <p:nvPr/>
        </p:nvCxnSpPr>
        <p:spPr>
          <a:xfrm>
            <a:off x="1998982" y="3273625"/>
            <a:ext cx="65815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653839" y="2846409"/>
            <a:ext cx="720080" cy="369332"/>
          </a:xfrm>
          <a:prstGeom prst="rect">
            <a:avLst/>
          </a:prstGeom>
          <a:noFill/>
        </p:spPr>
        <p:txBody>
          <a:bodyPr wrap="square" rtlCol="0">
            <a:spAutoFit/>
          </a:bodyPr>
          <a:lstStyle/>
          <a:p>
            <a:r>
              <a:rPr lang="en-US" altLang="zh-CN" dirty="0" smtClean="0"/>
              <a:t>s1</a:t>
            </a:r>
            <a:endParaRPr lang="zh-CN" altLang="en-US" dirty="0"/>
          </a:p>
        </p:txBody>
      </p:sp>
      <p:sp>
        <p:nvSpPr>
          <p:cNvPr id="19" name="TextBox 18"/>
          <p:cNvSpPr txBox="1"/>
          <p:nvPr/>
        </p:nvSpPr>
        <p:spPr>
          <a:xfrm>
            <a:off x="614905" y="2754127"/>
            <a:ext cx="853132" cy="369332"/>
          </a:xfrm>
          <a:prstGeom prst="rect">
            <a:avLst/>
          </a:prstGeom>
          <a:noFill/>
        </p:spPr>
        <p:txBody>
          <a:bodyPr wrap="square" rtlCol="0">
            <a:spAutoFit/>
          </a:bodyPr>
          <a:lstStyle/>
          <a:p>
            <a:r>
              <a:rPr lang="en-US" altLang="zh-CN" dirty="0" smtClean="0"/>
              <a:t>com+</a:t>
            </a:r>
            <a:endParaRPr lang="zh-CN" altLang="en-US" dirty="0"/>
          </a:p>
        </p:txBody>
      </p:sp>
      <p:sp>
        <p:nvSpPr>
          <p:cNvPr id="20" name="TextBox 19"/>
          <p:cNvSpPr txBox="1"/>
          <p:nvPr/>
        </p:nvSpPr>
        <p:spPr>
          <a:xfrm>
            <a:off x="1561902" y="3588390"/>
            <a:ext cx="853132" cy="369332"/>
          </a:xfrm>
          <a:prstGeom prst="rect">
            <a:avLst/>
          </a:prstGeom>
          <a:noFill/>
        </p:spPr>
        <p:txBody>
          <a:bodyPr wrap="square" rtlCol="0">
            <a:spAutoFit/>
          </a:bodyPr>
          <a:lstStyle/>
          <a:p>
            <a:r>
              <a:rPr lang="en-US" altLang="zh-CN" dirty="0" smtClean="0"/>
              <a:t>Com-</a:t>
            </a:r>
            <a:endParaRPr lang="zh-CN" altLang="en-US" dirty="0"/>
          </a:p>
        </p:txBody>
      </p:sp>
      <p:cxnSp>
        <p:nvCxnSpPr>
          <p:cNvPr id="23" name="直接箭头连接符 22"/>
          <p:cNvCxnSpPr/>
          <p:nvPr/>
        </p:nvCxnSpPr>
        <p:spPr>
          <a:xfrm>
            <a:off x="3137666" y="2892253"/>
            <a:ext cx="11115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圆角矩形 23"/>
          <p:cNvSpPr/>
          <p:nvPr/>
        </p:nvSpPr>
        <p:spPr>
          <a:xfrm>
            <a:off x="4249214" y="2610477"/>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DI</a:t>
            </a:r>
            <a:r>
              <a:rPr lang="zh-CN" altLang="en-US" dirty="0" smtClean="0"/>
              <a:t>卡件</a:t>
            </a:r>
            <a:endParaRPr lang="zh-CN" altLang="en-US" dirty="0"/>
          </a:p>
        </p:txBody>
      </p:sp>
      <p:cxnSp>
        <p:nvCxnSpPr>
          <p:cNvPr id="25" name="直接箭头连接符 24"/>
          <p:cNvCxnSpPr/>
          <p:nvPr/>
        </p:nvCxnSpPr>
        <p:spPr>
          <a:xfrm>
            <a:off x="4729741" y="2913585"/>
            <a:ext cx="8702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5592630" y="2580278"/>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硬件通道</a:t>
            </a:r>
            <a:endParaRPr lang="zh-CN" altLang="en-US" dirty="0"/>
          </a:p>
        </p:txBody>
      </p:sp>
      <p:cxnSp>
        <p:nvCxnSpPr>
          <p:cNvPr id="27" name="直接箭头连接符 26"/>
          <p:cNvCxnSpPr/>
          <p:nvPr/>
        </p:nvCxnSpPr>
        <p:spPr>
          <a:xfrm>
            <a:off x="6073157" y="2922938"/>
            <a:ext cx="4351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圆角矩形 27"/>
          <p:cNvSpPr/>
          <p:nvPr/>
        </p:nvSpPr>
        <p:spPr>
          <a:xfrm>
            <a:off x="6515413" y="2580278"/>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变量</a:t>
            </a:r>
            <a:endParaRPr lang="zh-CN" altLang="en-US" dirty="0"/>
          </a:p>
        </p:txBody>
      </p:sp>
      <p:cxnSp>
        <p:nvCxnSpPr>
          <p:cNvPr id="29" name="直接箭头连接符 28"/>
          <p:cNvCxnSpPr/>
          <p:nvPr/>
        </p:nvCxnSpPr>
        <p:spPr>
          <a:xfrm>
            <a:off x="3137666" y="3273625"/>
            <a:ext cx="414671" cy="0"/>
          </a:xfrm>
          <a:prstGeom prst="straightConnector1">
            <a:avLst/>
          </a:prstGeom>
          <a:ln>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572790" y="3279026"/>
            <a:ext cx="0" cy="309364"/>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229962" y="3449890"/>
            <a:ext cx="968452" cy="646331"/>
          </a:xfrm>
          <a:prstGeom prst="rect">
            <a:avLst/>
          </a:prstGeom>
          <a:noFill/>
        </p:spPr>
        <p:txBody>
          <a:bodyPr wrap="square" rtlCol="0">
            <a:spAutoFit/>
          </a:bodyPr>
          <a:lstStyle/>
          <a:p>
            <a:pPr algn="ctr"/>
            <a:r>
              <a:rPr lang="en-US" altLang="zh-CN" dirty="0" smtClean="0"/>
              <a:t>L+ L-DC24V</a:t>
            </a:r>
            <a:endParaRPr lang="zh-CN" altLang="en-US" dirty="0"/>
          </a:p>
        </p:txBody>
      </p:sp>
      <p:sp>
        <p:nvSpPr>
          <p:cNvPr id="32" name="TextBox 31"/>
          <p:cNvSpPr txBox="1"/>
          <p:nvPr/>
        </p:nvSpPr>
        <p:spPr>
          <a:xfrm>
            <a:off x="2222015" y="2791656"/>
            <a:ext cx="426566" cy="646331"/>
          </a:xfrm>
          <a:prstGeom prst="rect">
            <a:avLst/>
          </a:prstGeom>
          <a:noFill/>
        </p:spPr>
        <p:txBody>
          <a:bodyPr wrap="square" rtlCol="0">
            <a:spAutoFit/>
          </a:bodyPr>
          <a:lstStyle/>
          <a:p>
            <a:r>
              <a:rPr lang="zh-CN" altLang="en-US" dirty="0"/>
              <a:t>线圈</a:t>
            </a:r>
          </a:p>
        </p:txBody>
      </p:sp>
      <p:sp>
        <p:nvSpPr>
          <p:cNvPr id="33" name="TextBox 32"/>
          <p:cNvSpPr txBox="1"/>
          <p:nvPr/>
        </p:nvSpPr>
        <p:spPr>
          <a:xfrm>
            <a:off x="3146224" y="2791656"/>
            <a:ext cx="426566" cy="646331"/>
          </a:xfrm>
          <a:prstGeom prst="rect">
            <a:avLst/>
          </a:prstGeom>
          <a:noFill/>
        </p:spPr>
        <p:txBody>
          <a:bodyPr wrap="square" rtlCol="0">
            <a:spAutoFit/>
          </a:bodyPr>
          <a:lstStyle/>
          <a:p>
            <a:r>
              <a:rPr lang="zh-CN" altLang="en-US" dirty="0" smtClean="0"/>
              <a:t>触点</a:t>
            </a:r>
            <a:endParaRPr lang="zh-CN" altLang="en-US" dirty="0"/>
          </a:p>
        </p:txBody>
      </p:sp>
      <p:cxnSp>
        <p:nvCxnSpPr>
          <p:cNvPr id="36" name="直接连接符 35"/>
          <p:cNvCxnSpPr/>
          <p:nvPr/>
        </p:nvCxnSpPr>
        <p:spPr>
          <a:xfrm>
            <a:off x="5076056" y="2132856"/>
            <a:ext cx="0" cy="31683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6995940" y="2924876"/>
            <a:ext cx="4351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圆角矩形 39"/>
          <p:cNvSpPr/>
          <p:nvPr/>
        </p:nvSpPr>
        <p:spPr>
          <a:xfrm>
            <a:off x="7431064" y="2580278"/>
            <a:ext cx="885352"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画面及程序应用</a:t>
            </a:r>
            <a:endParaRPr lang="zh-CN" altLang="en-US" dirty="0"/>
          </a:p>
        </p:txBody>
      </p:sp>
      <p:sp>
        <p:nvSpPr>
          <p:cNvPr id="45" name="TextBox 44"/>
          <p:cNvSpPr txBox="1"/>
          <p:nvPr/>
        </p:nvSpPr>
        <p:spPr>
          <a:xfrm>
            <a:off x="4062911" y="2132856"/>
            <a:ext cx="853132" cy="369332"/>
          </a:xfrm>
          <a:prstGeom prst="rect">
            <a:avLst/>
          </a:prstGeom>
          <a:noFill/>
        </p:spPr>
        <p:txBody>
          <a:bodyPr wrap="square" rtlCol="0">
            <a:spAutoFit/>
          </a:bodyPr>
          <a:lstStyle/>
          <a:p>
            <a:r>
              <a:rPr lang="zh-CN" altLang="en-US" dirty="0" smtClean="0"/>
              <a:t>现场</a:t>
            </a:r>
            <a:endParaRPr lang="zh-CN" altLang="en-US" dirty="0"/>
          </a:p>
        </p:txBody>
      </p:sp>
      <p:sp>
        <p:nvSpPr>
          <p:cNvPr id="46" name="TextBox 45"/>
          <p:cNvSpPr txBox="1"/>
          <p:nvPr/>
        </p:nvSpPr>
        <p:spPr>
          <a:xfrm>
            <a:off x="5406327" y="2132856"/>
            <a:ext cx="853132" cy="369332"/>
          </a:xfrm>
          <a:prstGeom prst="rect">
            <a:avLst/>
          </a:prstGeom>
          <a:noFill/>
        </p:spPr>
        <p:txBody>
          <a:bodyPr wrap="square" rtlCol="0">
            <a:spAutoFit/>
          </a:bodyPr>
          <a:lstStyle/>
          <a:p>
            <a:r>
              <a:rPr lang="zh-CN" altLang="en-US" dirty="0" smtClean="0"/>
              <a:t>程序</a:t>
            </a:r>
            <a:endParaRPr lang="zh-CN" altLang="en-US" dirty="0"/>
          </a:p>
        </p:txBody>
      </p:sp>
      <p:cxnSp>
        <p:nvCxnSpPr>
          <p:cNvPr id="51" name="直接连接符 50"/>
          <p:cNvCxnSpPr/>
          <p:nvPr/>
        </p:nvCxnSpPr>
        <p:spPr>
          <a:xfrm>
            <a:off x="3851920" y="3279026"/>
            <a:ext cx="0" cy="344964"/>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a:off x="3851920" y="3279026"/>
            <a:ext cx="41467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a:off x="1476917" y="4503046"/>
            <a:ext cx="1189102" cy="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2251348" y="4863086"/>
            <a:ext cx="0" cy="344964"/>
          </a:xfrm>
          <a:prstGeom prst="line">
            <a:avLst/>
          </a:prstGeom>
        </p:spPr>
        <p:style>
          <a:lnRef idx="1">
            <a:schemeClr val="accent1"/>
          </a:lnRef>
          <a:fillRef idx="0">
            <a:schemeClr val="accent1"/>
          </a:fillRef>
          <a:effectRef idx="0">
            <a:schemeClr val="accent1"/>
          </a:effectRef>
          <a:fontRef idx="minor">
            <a:schemeClr val="tx1"/>
          </a:fontRef>
        </p:style>
      </p:cxnSp>
      <p:sp>
        <p:nvSpPr>
          <p:cNvPr id="57" name="圆角矩形 56"/>
          <p:cNvSpPr/>
          <p:nvPr/>
        </p:nvSpPr>
        <p:spPr>
          <a:xfrm>
            <a:off x="2666019" y="4169739"/>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中继</a:t>
            </a:r>
          </a:p>
        </p:txBody>
      </p:sp>
      <p:cxnSp>
        <p:nvCxnSpPr>
          <p:cNvPr id="58" name="直接箭头连接符 57"/>
          <p:cNvCxnSpPr/>
          <p:nvPr/>
        </p:nvCxnSpPr>
        <p:spPr>
          <a:xfrm>
            <a:off x="2251348" y="4863086"/>
            <a:ext cx="41467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1271576" y="4536324"/>
            <a:ext cx="360040" cy="369332"/>
          </a:xfrm>
          <a:prstGeom prst="rect">
            <a:avLst/>
          </a:prstGeom>
          <a:noFill/>
        </p:spPr>
        <p:txBody>
          <a:bodyPr wrap="square" rtlCol="0">
            <a:spAutoFit/>
          </a:bodyPr>
          <a:lstStyle/>
          <a:p>
            <a:r>
              <a:rPr lang="en-US" altLang="zh-CN" dirty="0" smtClean="0"/>
              <a:t>K</a:t>
            </a:r>
            <a:endParaRPr lang="zh-CN" altLang="en-US" dirty="0"/>
          </a:p>
        </p:txBody>
      </p:sp>
      <p:sp>
        <p:nvSpPr>
          <p:cNvPr id="60" name="TextBox 59"/>
          <p:cNvSpPr txBox="1"/>
          <p:nvPr/>
        </p:nvSpPr>
        <p:spPr>
          <a:xfrm>
            <a:off x="467544" y="4367547"/>
            <a:ext cx="919370" cy="646331"/>
          </a:xfrm>
          <a:prstGeom prst="rect">
            <a:avLst/>
          </a:prstGeom>
          <a:noFill/>
        </p:spPr>
        <p:txBody>
          <a:bodyPr wrap="square" rtlCol="0">
            <a:spAutoFit/>
          </a:bodyPr>
          <a:lstStyle/>
          <a:p>
            <a:r>
              <a:rPr lang="zh-CN" altLang="en-US" dirty="0" smtClean="0"/>
              <a:t>主接触器线圈</a:t>
            </a:r>
            <a:endParaRPr lang="zh-CN" altLang="en-US" dirty="0"/>
          </a:p>
        </p:txBody>
      </p:sp>
      <p:sp>
        <p:nvSpPr>
          <p:cNvPr id="61" name="TextBox 60"/>
          <p:cNvSpPr txBox="1"/>
          <p:nvPr/>
        </p:nvSpPr>
        <p:spPr>
          <a:xfrm>
            <a:off x="1451517" y="5131913"/>
            <a:ext cx="1140254" cy="923330"/>
          </a:xfrm>
          <a:prstGeom prst="rect">
            <a:avLst/>
          </a:prstGeom>
          <a:noFill/>
        </p:spPr>
        <p:txBody>
          <a:bodyPr wrap="square" rtlCol="0">
            <a:spAutoFit/>
          </a:bodyPr>
          <a:lstStyle/>
          <a:p>
            <a:pPr algn="ctr"/>
            <a:r>
              <a:rPr lang="en-US" altLang="zh-CN" dirty="0" smtClean="0"/>
              <a:t>N     L</a:t>
            </a:r>
          </a:p>
          <a:p>
            <a:pPr algn="ctr"/>
            <a:r>
              <a:rPr lang="zh-CN" altLang="en-US" dirty="0" smtClean="0"/>
              <a:t>低压柜</a:t>
            </a:r>
            <a:endParaRPr lang="en-US" altLang="zh-CN" dirty="0" smtClean="0"/>
          </a:p>
          <a:p>
            <a:pPr algn="ctr"/>
            <a:r>
              <a:rPr lang="en-US" altLang="zh-CN" dirty="0" smtClean="0"/>
              <a:t>AC220V</a:t>
            </a:r>
            <a:endParaRPr lang="zh-CN" altLang="en-US" dirty="0"/>
          </a:p>
        </p:txBody>
      </p:sp>
      <p:cxnSp>
        <p:nvCxnSpPr>
          <p:cNvPr id="62" name="直接箭头连接符 61"/>
          <p:cNvCxnSpPr/>
          <p:nvPr/>
        </p:nvCxnSpPr>
        <p:spPr>
          <a:xfrm>
            <a:off x="3146546" y="4481714"/>
            <a:ext cx="1111548" cy="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63" name="圆角矩形 62"/>
          <p:cNvSpPr/>
          <p:nvPr/>
        </p:nvSpPr>
        <p:spPr>
          <a:xfrm>
            <a:off x="4258094" y="4199938"/>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t>DO</a:t>
            </a:r>
            <a:r>
              <a:rPr lang="zh-CN" altLang="en-US" dirty="0" smtClean="0"/>
              <a:t>卡件</a:t>
            </a:r>
            <a:endParaRPr lang="zh-CN" altLang="en-US" dirty="0"/>
          </a:p>
        </p:txBody>
      </p:sp>
      <p:cxnSp>
        <p:nvCxnSpPr>
          <p:cNvPr id="64" name="直接箭头连接符 63"/>
          <p:cNvCxnSpPr/>
          <p:nvPr/>
        </p:nvCxnSpPr>
        <p:spPr>
          <a:xfrm>
            <a:off x="4738621" y="4503046"/>
            <a:ext cx="870248" cy="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65" name="圆角矩形 64"/>
          <p:cNvSpPr/>
          <p:nvPr/>
        </p:nvSpPr>
        <p:spPr>
          <a:xfrm>
            <a:off x="5601510" y="4169739"/>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硬件通道</a:t>
            </a:r>
            <a:endParaRPr lang="zh-CN" altLang="en-US" dirty="0"/>
          </a:p>
        </p:txBody>
      </p:sp>
      <p:cxnSp>
        <p:nvCxnSpPr>
          <p:cNvPr id="66" name="直接箭头连接符 65"/>
          <p:cNvCxnSpPr/>
          <p:nvPr/>
        </p:nvCxnSpPr>
        <p:spPr>
          <a:xfrm>
            <a:off x="6082037" y="4512399"/>
            <a:ext cx="435124" cy="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67" name="圆角矩形 66"/>
          <p:cNvSpPr/>
          <p:nvPr/>
        </p:nvSpPr>
        <p:spPr>
          <a:xfrm>
            <a:off x="6524293" y="4169739"/>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变量</a:t>
            </a:r>
            <a:endParaRPr lang="zh-CN" altLang="en-US" dirty="0"/>
          </a:p>
        </p:txBody>
      </p:sp>
      <p:cxnSp>
        <p:nvCxnSpPr>
          <p:cNvPr id="68" name="直接箭头连接符 67"/>
          <p:cNvCxnSpPr/>
          <p:nvPr/>
        </p:nvCxnSpPr>
        <p:spPr>
          <a:xfrm>
            <a:off x="3146546" y="4863086"/>
            <a:ext cx="414671" cy="0"/>
          </a:xfrm>
          <a:prstGeom prst="straightConnector1">
            <a:avLst/>
          </a:prstGeom>
          <a:ln>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581670" y="4868487"/>
            <a:ext cx="0" cy="309364"/>
          </a:xfrm>
          <a:prstGeom prst="line">
            <a:avLst/>
          </a:prstGeom>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3238842" y="5039351"/>
            <a:ext cx="968452" cy="646331"/>
          </a:xfrm>
          <a:prstGeom prst="rect">
            <a:avLst/>
          </a:prstGeom>
          <a:noFill/>
        </p:spPr>
        <p:txBody>
          <a:bodyPr wrap="square" rtlCol="0">
            <a:spAutoFit/>
          </a:bodyPr>
          <a:lstStyle/>
          <a:p>
            <a:pPr algn="ctr"/>
            <a:r>
              <a:rPr lang="en-US" altLang="zh-CN" dirty="0" smtClean="0"/>
              <a:t>L-DC24V</a:t>
            </a:r>
            <a:endParaRPr lang="zh-CN" altLang="en-US" dirty="0"/>
          </a:p>
        </p:txBody>
      </p:sp>
      <p:sp>
        <p:nvSpPr>
          <p:cNvPr id="71" name="TextBox 70"/>
          <p:cNvSpPr txBox="1"/>
          <p:nvPr/>
        </p:nvSpPr>
        <p:spPr>
          <a:xfrm>
            <a:off x="3125771" y="4343588"/>
            <a:ext cx="426566" cy="646331"/>
          </a:xfrm>
          <a:prstGeom prst="rect">
            <a:avLst/>
          </a:prstGeom>
          <a:noFill/>
        </p:spPr>
        <p:txBody>
          <a:bodyPr wrap="square" rtlCol="0">
            <a:spAutoFit/>
          </a:bodyPr>
          <a:lstStyle/>
          <a:p>
            <a:r>
              <a:rPr lang="zh-CN" altLang="en-US" dirty="0"/>
              <a:t>线圈</a:t>
            </a:r>
          </a:p>
        </p:txBody>
      </p:sp>
      <p:sp>
        <p:nvSpPr>
          <p:cNvPr id="72" name="TextBox 71"/>
          <p:cNvSpPr txBox="1"/>
          <p:nvPr/>
        </p:nvSpPr>
        <p:spPr>
          <a:xfrm>
            <a:off x="2190605" y="4367547"/>
            <a:ext cx="426566" cy="646331"/>
          </a:xfrm>
          <a:prstGeom prst="rect">
            <a:avLst/>
          </a:prstGeom>
          <a:noFill/>
        </p:spPr>
        <p:txBody>
          <a:bodyPr wrap="square" rtlCol="0">
            <a:spAutoFit/>
          </a:bodyPr>
          <a:lstStyle/>
          <a:p>
            <a:r>
              <a:rPr lang="zh-CN" altLang="en-US" dirty="0" smtClean="0"/>
              <a:t>触点</a:t>
            </a:r>
            <a:endParaRPr lang="zh-CN" altLang="en-US" dirty="0"/>
          </a:p>
        </p:txBody>
      </p:sp>
      <p:cxnSp>
        <p:nvCxnSpPr>
          <p:cNvPr id="73" name="直接箭头连接符 72"/>
          <p:cNvCxnSpPr/>
          <p:nvPr/>
        </p:nvCxnSpPr>
        <p:spPr>
          <a:xfrm>
            <a:off x="7004820" y="4514337"/>
            <a:ext cx="435124" cy="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74" name="圆角矩形 73"/>
          <p:cNvSpPr/>
          <p:nvPr/>
        </p:nvSpPr>
        <p:spPr>
          <a:xfrm>
            <a:off x="7439944" y="4169739"/>
            <a:ext cx="885352"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画面及程序应用</a:t>
            </a:r>
            <a:endParaRPr lang="zh-CN" altLang="en-US" dirty="0"/>
          </a:p>
        </p:txBody>
      </p:sp>
      <p:cxnSp>
        <p:nvCxnSpPr>
          <p:cNvPr id="77" name="直接连接符 76"/>
          <p:cNvCxnSpPr/>
          <p:nvPr/>
        </p:nvCxnSpPr>
        <p:spPr>
          <a:xfrm>
            <a:off x="3860800" y="4868487"/>
            <a:ext cx="0" cy="344964"/>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直接箭头连接符 77"/>
          <p:cNvCxnSpPr/>
          <p:nvPr/>
        </p:nvCxnSpPr>
        <p:spPr>
          <a:xfrm>
            <a:off x="3860800" y="4868487"/>
            <a:ext cx="41467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2315045" y="2502188"/>
            <a:ext cx="58874" cy="286032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1901494" y="2132856"/>
            <a:ext cx="1004788" cy="369332"/>
          </a:xfrm>
          <a:prstGeom prst="rect">
            <a:avLst/>
          </a:prstGeom>
          <a:noFill/>
        </p:spPr>
        <p:txBody>
          <a:bodyPr wrap="square" rtlCol="0">
            <a:spAutoFit/>
          </a:bodyPr>
          <a:lstStyle/>
          <a:p>
            <a:r>
              <a:rPr lang="zh-CN" altLang="en-US" dirty="0" smtClean="0"/>
              <a:t>端子排</a:t>
            </a:r>
            <a:endParaRPr lang="zh-CN" altLang="en-US" dirty="0"/>
          </a:p>
        </p:txBody>
      </p:sp>
      <p:sp>
        <p:nvSpPr>
          <p:cNvPr id="84" name="TextBox 83"/>
          <p:cNvSpPr txBox="1"/>
          <p:nvPr/>
        </p:nvSpPr>
        <p:spPr>
          <a:xfrm>
            <a:off x="3313282" y="4113647"/>
            <a:ext cx="968452" cy="369332"/>
          </a:xfrm>
          <a:prstGeom prst="rect">
            <a:avLst/>
          </a:prstGeom>
          <a:noFill/>
        </p:spPr>
        <p:txBody>
          <a:bodyPr wrap="square" rtlCol="0">
            <a:spAutoFit/>
          </a:bodyPr>
          <a:lstStyle/>
          <a:p>
            <a:pPr algn="ctr"/>
            <a:r>
              <a:rPr lang="en-US" altLang="zh-CN" dirty="0" smtClean="0"/>
              <a:t>L+ </a:t>
            </a:r>
            <a:endParaRPr lang="zh-CN" altLang="en-US" dirty="0"/>
          </a:p>
        </p:txBody>
      </p:sp>
      <p:cxnSp>
        <p:nvCxnSpPr>
          <p:cNvPr id="76" name="直接箭头连接符 75"/>
          <p:cNvCxnSpPr/>
          <p:nvPr/>
        </p:nvCxnSpPr>
        <p:spPr>
          <a:xfrm>
            <a:off x="1371408" y="4900255"/>
            <a:ext cx="414671" cy="0"/>
          </a:xfrm>
          <a:prstGeom prst="straightConnector1">
            <a:avLst/>
          </a:prstGeom>
          <a:ln>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806532" y="4905656"/>
            <a:ext cx="0" cy="30936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809128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2789767" y="2695610"/>
            <a:ext cx="480527" cy="4698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smtClean="0"/>
              <a:t>T1</a:t>
            </a:r>
            <a:endParaRPr lang="zh-CN" altLang="en-US" dirty="0"/>
          </a:p>
        </p:txBody>
      </p:sp>
      <p:sp>
        <p:nvSpPr>
          <p:cNvPr id="3" name="日期占位符 2"/>
          <p:cNvSpPr>
            <a:spLocks noGrp="1"/>
          </p:cNvSpPr>
          <p:nvPr>
            <p:ph type="dt" sz="half" idx="10"/>
          </p:nvPr>
        </p:nvSpPr>
        <p:spPr/>
        <p:txBody>
          <a:bodyPr/>
          <a:lstStyle/>
          <a:p>
            <a:pPr>
              <a:defRPr/>
            </a:pPr>
            <a:fld id="{BA01BFF5-7A0C-4518-93FF-76837707141D}" type="datetime1">
              <a:rPr lang="zh-CN" altLang="en-US" smtClean="0"/>
              <a:pPr>
                <a:defRPr/>
              </a:pPr>
              <a:t>2012/12/25</a:t>
            </a:fld>
            <a:endParaRPr lang="zh-CN" altLang="en-US" dirty="0"/>
          </a:p>
        </p:txBody>
      </p:sp>
      <p:sp>
        <p:nvSpPr>
          <p:cNvPr id="2" name="内容占位符 1"/>
          <p:cNvSpPr>
            <a:spLocks noGrp="1"/>
          </p:cNvSpPr>
          <p:nvPr>
            <p:ph type="body" idx="1"/>
          </p:nvPr>
        </p:nvSpPr>
        <p:spPr/>
        <p:txBody>
          <a:bodyPr>
            <a:normAutofit/>
          </a:bodyPr>
          <a:lstStyle/>
          <a:p>
            <a:pPr marL="0" indent="0">
              <a:buNone/>
            </a:pPr>
            <a:r>
              <a:rPr lang="zh-CN" altLang="en-US" sz="2400" dirty="0"/>
              <a:t>模拟</a:t>
            </a:r>
            <a:r>
              <a:rPr lang="zh-CN" altLang="en-US" sz="2400" dirty="0" smtClean="0"/>
              <a:t>量数据输入、输出（</a:t>
            </a:r>
            <a:r>
              <a:rPr lang="en-US" altLang="zh-CN" sz="2400" dirty="0" smtClean="0"/>
              <a:t>AI </a:t>
            </a:r>
            <a:r>
              <a:rPr lang="zh-CN" altLang="en-US" sz="2400" dirty="0" smtClean="0"/>
              <a:t>、</a:t>
            </a:r>
            <a:r>
              <a:rPr lang="en-US" altLang="zh-CN" sz="2400" dirty="0" smtClean="0"/>
              <a:t>AO</a:t>
            </a:r>
            <a:r>
              <a:rPr lang="zh-CN" altLang="en-US" sz="2400" dirty="0" smtClean="0"/>
              <a:t>）</a:t>
            </a:r>
            <a:endParaRPr lang="zh-CN" altLang="en-US" sz="2400" dirty="0"/>
          </a:p>
        </p:txBody>
      </p:sp>
      <p:sp>
        <p:nvSpPr>
          <p:cNvPr id="6" name="文本占位符 5"/>
          <p:cNvSpPr>
            <a:spLocks noGrp="1"/>
          </p:cNvSpPr>
          <p:nvPr>
            <p:ph type="body" idx="11"/>
          </p:nvPr>
        </p:nvSpPr>
        <p:spPr/>
        <p:txBody>
          <a:bodyPr/>
          <a:lstStyle/>
          <a:p>
            <a:r>
              <a:rPr lang="zh-CN" altLang="en-US" b="1" dirty="0">
                <a:solidFill>
                  <a:schemeClr val="tx1"/>
                </a:solidFill>
              </a:rPr>
              <a:t>工控</a:t>
            </a:r>
            <a:r>
              <a:rPr lang="zh-CN" altLang="en-US" b="1" dirty="0" smtClean="0">
                <a:solidFill>
                  <a:schemeClr val="tx1"/>
                </a:solidFill>
              </a:rPr>
              <a:t>系统模拟量</a:t>
            </a:r>
            <a:r>
              <a:rPr lang="zh-CN" altLang="en-US" b="1" dirty="0">
                <a:solidFill>
                  <a:schemeClr val="tx1"/>
                </a:solidFill>
              </a:rPr>
              <a:t>控制示意图（</a:t>
            </a:r>
            <a:r>
              <a:rPr lang="en-US" altLang="zh-CN" dirty="0"/>
              <a:t> </a:t>
            </a:r>
            <a:r>
              <a:rPr lang="en-US" altLang="zh-CN" b="1" dirty="0" smtClean="0">
                <a:solidFill>
                  <a:schemeClr val="tx1"/>
                </a:solidFill>
              </a:rPr>
              <a:t>AI</a:t>
            </a:r>
            <a:r>
              <a:rPr lang="zh-CN" altLang="en-US" b="1" dirty="0" smtClean="0">
                <a:solidFill>
                  <a:schemeClr val="tx1"/>
                </a:solidFill>
              </a:rPr>
              <a:t>、</a:t>
            </a:r>
            <a:r>
              <a:rPr lang="en-US" altLang="zh-CN" b="1" dirty="0" smtClean="0">
                <a:solidFill>
                  <a:schemeClr val="tx1"/>
                </a:solidFill>
              </a:rPr>
              <a:t>AO </a:t>
            </a:r>
            <a:r>
              <a:rPr lang="zh-CN" altLang="en-US" b="1" dirty="0" smtClean="0">
                <a:solidFill>
                  <a:schemeClr val="tx1"/>
                </a:solidFill>
              </a:rPr>
              <a:t>）</a:t>
            </a:r>
            <a:endParaRPr lang="en-US" altLang="zh-CN" b="1" dirty="0">
              <a:solidFill>
                <a:schemeClr val="tx1"/>
              </a:solidFill>
            </a:endParaRPr>
          </a:p>
        </p:txBody>
      </p:sp>
      <p:cxnSp>
        <p:nvCxnSpPr>
          <p:cNvPr id="10" name="直接连接符 9"/>
          <p:cNvCxnSpPr/>
          <p:nvPr/>
        </p:nvCxnSpPr>
        <p:spPr>
          <a:xfrm flipV="1">
            <a:off x="2789767" y="2695611"/>
            <a:ext cx="480527" cy="469886"/>
          </a:xfrm>
          <a:prstGeom prst="line">
            <a:avLst/>
          </a:prstGeom>
        </p:spPr>
        <p:style>
          <a:lnRef idx="1">
            <a:schemeClr val="accent2"/>
          </a:lnRef>
          <a:fillRef idx="0">
            <a:schemeClr val="accent2"/>
          </a:fillRef>
          <a:effectRef idx="0">
            <a:schemeClr val="accent2"/>
          </a:effectRef>
          <a:fontRef idx="minor">
            <a:schemeClr val="tx1"/>
          </a:fontRef>
        </p:style>
      </p:cxnSp>
      <p:sp>
        <p:nvSpPr>
          <p:cNvPr id="19" name="TextBox 18"/>
          <p:cNvSpPr txBox="1"/>
          <p:nvPr/>
        </p:nvSpPr>
        <p:spPr>
          <a:xfrm>
            <a:off x="3613595" y="2301455"/>
            <a:ext cx="329806" cy="369332"/>
          </a:xfrm>
          <a:prstGeom prst="rect">
            <a:avLst/>
          </a:prstGeom>
          <a:noFill/>
        </p:spPr>
        <p:txBody>
          <a:bodyPr wrap="square" rtlCol="0">
            <a:spAutoFit/>
          </a:bodyPr>
          <a:lstStyle/>
          <a:p>
            <a:r>
              <a:rPr lang="en-US" altLang="zh-CN" dirty="0" smtClean="0"/>
              <a:t>+</a:t>
            </a:r>
            <a:endParaRPr lang="zh-CN" altLang="en-US" dirty="0"/>
          </a:p>
        </p:txBody>
      </p:sp>
      <p:sp>
        <p:nvSpPr>
          <p:cNvPr id="24" name="圆角矩形 23"/>
          <p:cNvSpPr/>
          <p:nvPr/>
        </p:nvSpPr>
        <p:spPr>
          <a:xfrm>
            <a:off x="4249213" y="2326278"/>
            <a:ext cx="480527" cy="12288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AI</a:t>
            </a:r>
            <a:r>
              <a:rPr lang="zh-CN" altLang="en-US" dirty="0" smtClean="0"/>
              <a:t>卡件</a:t>
            </a:r>
            <a:endParaRPr lang="zh-CN" altLang="en-US" dirty="0"/>
          </a:p>
        </p:txBody>
      </p:sp>
      <p:cxnSp>
        <p:nvCxnSpPr>
          <p:cNvPr id="25" name="直接箭头连接符 24"/>
          <p:cNvCxnSpPr/>
          <p:nvPr/>
        </p:nvCxnSpPr>
        <p:spPr>
          <a:xfrm>
            <a:off x="4729741" y="2659585"/>
            <a:ext cx="8702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5592630" y="2326278"/>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硬件通道</a:t>
            </a:r>
            <a:endParaRPr lang="zh-CN" altLang="en-US" dirty="0"/>
          </a:p>
        </p:txBody>
      </p:sp>
      <p:cxnSp>
        <p:nvCxnSpPr>
          <p:cNvPr id="27" name="直接箭头连接符 26"/>
          <p:cNvCxnSpPr/>
          <p:nvPr/>
        </p:nvCxnSpPr>
        <p:spPr>
          <a:xfrm>
            <a:off x="6073157" y="2668938"/>
            <a:ext cx="4351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圆角矩形 27"/>
          <p:cNvSpPr/>
          <p:nvPr/>
        </p:nvSpPr>
        <p:spPr>
          <a:xfrm>
            <a:off x="6515413" y="2326278"/>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变量</a:t>
            </a:r>
            <a:endParaRPr lang="zh-CN" altLang="en-US" dirty="0"/>
          </a:p>
        </p:txBody>
      </p:sp>
      <p:cxnSp>
        <p:nvCxnSpPr>
          <p:cNvPr id="36" name="直接连接符 35"/>
          <p:cNvCxnSpPr/>
          <p:nvPr/>
        </p:nvCxnSpPr>
        <p:spPr>
          <a:xfrm>
            <a:off x="5076056" y="1878856"/>
            <a:ext cx="0" cy="295232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6995940" y="2670876"/>
            <a:ext cx="4351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圆角矩形 39"/>
          <p:cNvSpPr/>
          <p:nvPr/>
        </p:nvSpPr>
        <p:spPr>
          <a:xfrm>
            <a:off x="7431064" y="2326278"/>
            <a:ext cx="885352"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画面及程序应用</a:t>
            </a:r>
            <a:endParaRPr lang="zh-CN" altLang="en-US" dirty="0"/>
          </a:p>
        </p:txBody>
      </p:sp>
      <p:sp>
        <p:nvSpPr>
          <p:cNvPr id="45" name="TextBox 44"/>
          <p:cNvSpPr txBox="1"/>
          <p:nvPr/>
        </p:nvSpPr>
        <p:spPr>
          <a:xfrm>
            <a:off x="4062911" y="1878856"/>
            <a:ext cx="853132" cy="369332"/>
          </a:xfrm>
          <a:prstGeom prst="rect">
            <a:avLst/>
          </a:prstGeom>
          <a:noFill/>
        </p:spPr>
        <p:txBody>
          <a:bodyPr wrap="square" rtlCol="0">
            <a:spAutoFit/>
          </a:bodyPr>
          <a:lstStyle/>
          <a:p>
            <a:r>
              <a:rPr lang="zh-CN" altLang="en-US" dirty="0" smtClean="0"/>
              <a:t>现场</a:t>
            </a:r>
            <a:endParaRPr lang="zh-CN" altLang="en-US" dirty="0"/>
          </a:p>
        </p:txBody>
      </p:sp>
      <p:sp>
        <p:nvSpPr>
          <p:cNvPr id="46" name="TextBox 45"/>
          <p:cNvSpPr txBox="1"/>
          <p:nvPr/>
        </p:nvSpPr>
        <p:spPr>
          <a:xfrm>
            <a:off x="5406327" y="1878856"/>
            <a:ext cx="853132" cy="369332"/>
          </a:xfrm>
          <a:prstGeom prst="rect">
            <a:avLst/>
          </a:prstGeom>
          <a:noFill/>
        </p:spPr>
        <p:txBody>
          <a:bodyPr wrap="square" rtlCol="0">
            <a:spAutoFit/>
          </a:bodyPr>
          <a:lstStyle/>
          <a:p>
            <a:r>
              <a:rPr lang="zh-CN" altLang="en-US" dirty="0" smtClean="0"/>
              <a:t>程序</a:t>
            </a:r>
            <a:endParaRPr lang="zh-CN" altLang="en-US" dirty="0"/>
          </a:p>
        </p:txBody>
      </p:sp>
      <p:cxnSp>
        <p:nvCxnSpPr>
          <p:cNvPr id="79" name="直接连接符 78"/>
          <p:cNvCxnSpPr/>
          <p:nvPr/>
        </p:nvCxnSpPr>
        <p:spPr>
          <a:xfrm>
            <a:off x="3433077" y="2291663"/>
            <a:ext cx="0" cy="141205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3208261" y="2486121"/>
            <a:ext cx="1066271" cy="369332"/>
          </a:xfrm>
          <a:prstGeom prst="rect">
            <a:avLst/>
          </a:prstGeom>
          <a:noFill/>
        </p:spPr>
        <p:txBody>
          <a:bodyPr wrap="square" rtlCol="0">
            <a:spAutoFit/>
          </a:bodyPr>
          <a:lstStyle/>
          <a:p>
            <a:r>
              <a:rPr lang="en-US" altLang="zh-CN" dirty="0" smtClean="0"/>
              <a:t>4-20MA</a:t>
            </a:r>
            <a:endParaRPr lang="zh-CN" altLang="en-US" dirty="0"/>
          </a:p>
        </p:txBody>
      </p:sp>
      <p:cxnSp>
        <p:nvCxnSpPr>
          <p:cNvPr id="17" name="肘形连接符 16"/>
          <p:cNvCxnSpPr>
            <a:stCxn id="14" idx="2"/>
          </p:cNvCxnSpPr>
          <p:nvPr/>
        </p:nvCxnSpPr>
        <p:spPr>
          <a:xfrm rot="16200000" flipH="1">
            <a:off x="3523984" y="2671543"/>
            <a:ext cx="250194" cy="1238101"/>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0" name="肘形连接符 79"/>
          <p:cNvCxnSpPr/>
          <p:nvPr/>
        </p:nvCxnSpPr>
        <p:spPr>
          <a:xfrm flipV="1">
            <a:off x="3030030" y="2456475"/>
            <a:ext cx="1238100" cy="239136"/>
          </a:xfrm>
          <a:prstGeom prst="bentConnector3">
            <a:avLst>
              <a:gd name="adj1" fmla="val -1288"/>
            </a:avLst>
          </a:prstGeom>
          <a:ln>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3576493" y="3185798"/>
            <a:ext cx="329806" cy="369332"/>
          </a:xfrm>
          <a:prstGeom prst="rect">
            <a:avLst/>
          </a:prstGeom>
          <a:noFill/>
        </p:spPr>
        <p:txBody>
          <a:bodyPr wrap="square" rtlCol="0">
            <a:spAutoFit/>
          </a:bodyPr>
          <a:lstStyle/>
          <a:p>
            <a:r>
              <a:rPr lang="en-US" altLang="zh-CN" dirty="0" smtClean="0"/>
              <a:t>-</a:t>
            </a:r>
            <a:endParaRPr lang="zh-CN" altLang="en-US" dirty="0"/>
          </a:p>
        </p:txBody>
      </p:sp>
      <p:sp>
        <p:nvSpPr>
          <p:cNvPr id="82" name="TextBox 81"/>
          <p:cNvSpPr txBox="1"/>
          <p:nvPr/>
        </p:nvSpPr>
        <p:spPr>
          <a:xfrm>
            <a:off x="2954500" y="1878246"/>
            <a:ext cx="957154" cy="369332"/>
          </a:xfrm>
          <a:prstGeom prst="rect">
            <a:avLst/>
          </a:prstGeom>
          <a:noFill/>
        </p:spPr>
        <p:txBody>
          <a:bodyPr wrap="square" rtlCol="0">
            <a:spAutoFit/>
          </a:bodyPr>
          <a:lstStyle/>
          <a:p>
            <a:r>
              <a:rPr lang="zh-CN" altLang="en-US" dirty="0" smtClean="0"/>
              <a:t>端子排</a:t>
            </a:r>
            <a:endParaRPr lang="zh-CN" altLang="en-US" dirty="0"/>
          </a:p>
        </p:txBody>
      </p:sp>
      <p:sp>
        <p:nvSpPr>
          <p:cNvPr id="85" name="TextBox 84"/>
          <p:cNvSpPr txBox="1"/>
          <p:nvPr/>
        </p:nvSpPr>
        <p:spPr>
          <a:xfrm>
            <a:off x="3270294" y="2864071"/>
            <a:ext cx="1066271" cy="369332"/>
          </a:xfrm>
          <a:prstGeom prst="rect">
            <a:avLst/>
          </a:prstGeom>
          <a:noFill/>
        </p:spPr>
        <p:txBody>
          <a:bodyPr wrap="square" rtlCol="0">
            <a:spAutoFit/>
          </a:bodyPr>
          <a:lstStyle/>
          <a:p>
            <a:r>
              <a:rPr lang="en-US" altLang="zh-CN" dirty="0" smtClean="0"/>
              <a:t>0-10V</a:t>
            </a:r>
            <a:endParaRPr lang="zh-CN" altLang="en-US" dirty="0"/>
          </a:p>
        </p:txBody>
      </p:sp>
      <p:sp>
        <p:nvSpPr>
          <p:cNvPr id="86" name="TextBox 85"/>
          <p:cNvSpPr txBox="1"/>
          <p:nvPr/>
        </p:nvSpPr>
        <p:spPr>
          <a:xfrm>
            <a:off x="567347" y="5110828"/>
            <a:ext cx="8020528" cy="1200329"/>
          </a:xfrm>
          <a:prstGeom prst="rect">
            <a:avLst/>
          </a:prstGeom>
          <a:noFill/>
        </p:spPr>
        <p:txBody>
          <a:bodyPr wrap="square" rtlCol="0">
            <a:spAutoFit/>
          </a:bodyPr>
          <a:lstStyle/>
          <a:p>
            <a:r>
              <a:rPr lang="zh-CN" altLang="en-US" dirty="0" smtClean="0"/>
              <a:t>通常</a:t>
            </a:r>
            <a:r>
              <a:rPr lang="en-US" altLang="zh-CN" dirty="0" smtClean="0"/>
              <a:t>AI</a:t>
            </a:r>
            <a:r>
              <a:rPr lang="zh-CN" altLang="en-US" dirty="0" smtClean="0"/>
              <a:t>卡件接受</a:t>
            </a:r>
            <a:r>
              <a:rPr lang="en-US" altLang="zh-CN" dirty="0"/>
              <a:t>0…20 mA,4…20 </a:t>
            </a:r>
            <a:r>
              <a:rPr lang="en-US" altLang="zh-CN" dirty="0" smtClean="0"/>
              <a:t>mA,0…10V,2…10V</a:t>
            </a:r>
            <a:r>
              <a:rPr lang="zh-CN" altLang="en-US" dirty="0" smtClean="0"/>
              <a:t>等标准信号，输入阻抗（电流）大概在</a:t>
            </a:r>
            <a:r>
              <a:rPr lang="en-US" altLang="zh-CN" dirty="0" smtClean="0"/>
              <a:t>230-270</a:t>
            </a:r>
            <a:r>
              <a:rPr lang="el-GR" altLang="zh-CN" dirty="0" smtClean="0"/>
              <a:t>Ω</a:t>
            </a:r>
            <a:r>
              <a:rPr lang="en-US" altLang="zh-CN" dirty="0" smtClean="0"/>
              <a:t>,</a:t>
            </a:r>
            <a:r>
              <a:rPr lang="zh-CN" altLang="en-US" dirty="0" smtClean="0"/>
              <a:t>接线方式对于仪表来讲</a:t>
            </a:r>
            <a:r>
              <a:rPr lang="en-US" altLang="zh-CN" dirty="0" smtClean="0"/>
              <a:t>,</a:t>
            </a:r>
            <a:r>
              <a:rPr lang="zh-CN" altLang="en-US" dirty="0" smtClean="0"/>
              <a:t>二线制：</a:t>
            </a:r>
            <a:r>
              <a:rPr lang="en-US" altLang="zh-CN" dirty="0" smtClean="0"/>
              <a:t>DCS</a:t>
            </a:r>
            <a:r>
              <a:rPr lang="zh-CN" altLang="en-US" dirty="0" smtClean="0"/>
              <a:t>提供电源，信号及电源共用三线制：仪表电源和信号源负端共用四线制：仪表外接电源，信号进</a:t>
            </a:r>
            <a:r>
              <a:rPr lang="en-US" altLang="zh-CN" dirty="0" smtClean="0"/>
              <a:t>DCS</a:t>
            </a:r>
            <a:r>
              <a:rPr lang="zh-CN" altLang="en-US" dirty="0" smtClean="0"/>
              <a:t>。硬件采集信号的工程值通过量程转化为所需要的显示数值。</a:t>
            </a:r>
            <a:endParaRPr lang="zh-CN" altLang="en-US" dirty="0"/>
          </a:p>
        </p:txBody>
      </p:sp>
      <p:cxnSp>
        <p:nvCxnSpPr>
          <p:cNvPr id="64" name="直接箭头连接符 63"/>
          <p:cNvCxnSpPr/>
          <p:nvPr/>
        </p:nvCxnSpPr>
        <p:spPr>
          <a:xfrm>
            <a:off x="4738621" y="4249046"/>
            <a:ext cx="870248" cy="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65" name="圆角矩形 64"/>
          <p:cNvSpPr/>
          <p:nvPr/>
        </p:nvSpPr>
        <p:spPr>
          <a:xfrm>
            <a:off x="5601510" y="3915739"/>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硬件通道</a:t>
            </a:r>
            <a:endParaRPr lang="zh-CN" altLang="en-US" dirty="0"/>
          </a:p>
        </p:txBody>
      </p:sp>
      <p:cxnSp>
        <p:nvCxnSpPr>
          <p:cNvPr id="66" name="直接箭头连接符 65"/>
          <p:cNvCxnSpPr/>
          <p:nvPr/>
        </p:nvCxnSpPr>
        <p:spPr>
          <a:xfrm>
            <a:off x="6082037" y="4258399"/>
            <a:ext cx="435124" cy="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67" name="圆角矩形 66"/>
          <p:cNvSpPr/>
          <p:nvPr/>
        </p:nvSpPr>
        <p:spPr>
          <a:xfrm>
            <a:off x="6524293" y="3915739"/>
            <a:ext cx="480527"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变量</a:t>
            </a:r>
            <a:endParaRPr lang="zh-CN" altLang="en-US" dirty="0"/>
          </a:p>
        </p:txBody>
      </p:sp>
      <p:cxnSp>
        <p:nvCxnSpPr>
          <p:cNvPr id="68" name="直接箭头连接符 67"/>
          <p:cNvCxnSpPr/>
          <p:nvPr/>
        </p:nvCxnSpPr>
        <p:spPr>
          <a:xfrm>
            <a:off x="7004820" y="4260337"/>
            <a:ext cx="435124" cy="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69" name="圆角矩形 68"/>
          <p:cNvSpPr/>
          <p:nvPr/>
        </p:nvSpPr>
        <p:spPr>
          <a:xfrm>
            <a:off x="7439944" y="3915739"/>
            <a:ext cx="885352"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画面及程序应用</a:t>
            </a:r>
            <a:endParaRPr lang="zh-CN" altLang="en-US" dirty="0"/>
          </a:p>
        </p:txBody>
      </p:sp>
      <p:sp>
        <p:nvSpPr>
          <p:cNvPr id="71" name="圆角矩形 70"/>
          <p:cNvSpPr/>
          <p:nvPr/>
        </p:nvSpPr>
        <p:spPr>
          <a:xfrm>
            <a:off x="2789255" y="4244148"/>
            <a:ext cx="480527" cy="4698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smtClean="0"/>
              <a:t>T1</a:t>
            </a:r>
            <a:endParaRPr lang="zh-CN" altLang="en-US" dirty="0"/>
          </a:p>
        </p:txBody>
      </p:sp>
      <p:cxnSp>
        <p:nvCxnSpPr>
          <p:cNvPr id="72" name="直接连接符 71"/>
          <p:cNvCxnSpPr/>
          <p:nvPr/>
        </p:nvCxnSpPr>
        <p:spPr>
          <a:xfrm flipV="1">
            <a:off x="2789255" y="4244149"/>
            <a:ext cx="480527" cy="469886"/>
          </a:xfrm>
          <a:prstGeom prst="line">
            <a:avLst/>
          </a:prstGeom>
        </p:spPr>
        <p:style>
          <a:lnRef idx="1">
            <a:schemeClr val="accent2"/>
          </a:lnRef>
          <a:fillRef idx="0">
            <a:schemeClr val="accent2"/>
          </a:fillRef>
          <a:effectRef idx="0">
            <a:schemeClr val="accent2"/>
          </a:effectRef>
          <a:fontRef idx="minor">
            <a:schemeClr val="tx1"/>
          </a:fontRef>
        </p:style>
      </p:cxnSp>
      <p:sp>
        <p:nvSpPr>
          <p:cNvPr id="73" name="TextBox 72"/>
          <p:cNvSpPr txBox="1"/>
          <p:nvPr/>
        </p:nvSpPr>
        <p:spPr>
          <a:xfrm>
            <a:off x="3613083" y="3849993"/>
            <a:ext cx="329806" cy="369332"/>
          </a:xfrm>
          <a:prstGeom prst="rect">
            <a:avLst/>
          </a:prstGeom>
          <a:noFill/>
        </p:spPr>
        <p:txBody>
          <a:bodyPr wrap="square" rtlCol="0">
            <a:spAutoFit/>
          </a:bodyPr>
          <a:lstStyle/>
          <a:p>
            <a:r>
              <a:rPr lang="en-US" altLang="zh-CN" dirty="0" smtClean="0"/>
              <a:t>+</a:t>
            </a:r>
            <a:endParaRPr lang="zh-CN" altLang="en-US" dirty="0"/>
          </a:p>
        </p:txBody>
      </p:sp>
      <p:sp>
        <p:nvSpPr>
          <p:cNvPr id="74" name="圆角矩形 73"/>
          <p:cNvSpPr/>
          <p:nvPr/>
        </p:nvSpPr>
        <p:spPr>
          <a:xfrm>
            <a:off x="4248701" y="3874816"/>
            <a:ext cx="480527" cy="12288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t>AO</a:t>
            </a:r>
            <a:r>
              <a:rPr lang="zh-CN" altLang="en-US" dirty="0" smtClean="0"/>
              <a:t>卡件</a:t>
            </a:r>
            <a:endParaRPr lang="zh-CN" altLang="en-US" dirty="0"/>
          </a:p>
        </p:txBody>
      </p:sp>
      <p:cxnSp>
        <p:nvCxnSpPr>
          <p:cNvPr id="75" name="直接连接符 74"/>
          <p:cNvCxnSpPr/>
          <p:nvPr/>
        </p:nvCxnSpPr>
        <p:spPr>
          <a:xfrm>
            <a:off x="3432565" y="3840201"/>
            <a:ext cx="0" cy="141205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3207749" y="4034659"/>
            <a:ext cx="1066271" cy="369332"/>
          </a:xfrm>
          <a:prstGeom prst="rect">
            <a:avLst/>
          </a:prstGeom>
          <a:noFill/>
        </p:spPr>
        <p:txBody>
          <a:bodyPr wrap="square" rtlCol="0">
            <a:spAutoFit/>
          </a:bodyPr>
          <a:lstStyle/>
          <a:p>
            <a:r>
              <a:rPr lang="en-US" altLang="zh-CN" dirty="0" smtClean="0"/>
              <a:t>4-20MA</a:t>
            </a:r>
            <a:endParaRPr lang="zh-CN" altLang="en-US" dirty="0"/>
          </a:p>
        </p:txBody>
      </p:sp>
      <p:cxnSp>
        <p:nvCxnSpPr>
          <p:cNvPr id="77" name="肘形连接符 76"/>
          <p:cNvCxnSpPr>
            <a:stCxn id="71" idx="2"/>
          </p:cNvCxnSpPr>
          <p:nvPr/>
        </p:nvCxnSpPr>
        <p:spPr>
          <a:xfrm rot="16200000" flipH="1">
            <a:off x="3523472" y="4220081"/>
            <a:ext cx="250194" cy="1238101"/>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flipV="1">
            <a:off x="3029518" y="4005013"/>
            <a:ext cx="1238100" cy="239136"/>
          </a:xfrm>
          <a:prstGeom prst="bentConnector3">
            <a:avLst>
              <a:gd name="adj1" fmla="val -1288"/>
            </a:avLst>
          </a:prstGeom>
          <a:ln>
            <a:tailEnd type="arrow"/>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3575981" y="4734336"/>
            <a:ext cx="329806" cy="369332"/>
          </a:xfrm>
          <a:prstGeom prst="rect">
            <a:avLst/>
          </a:prstGeom>
          <a:noFill/>
        </p:spPr>
        <p:txBody>
          <a:bodyPr wrap="square" rtlCol="0">
            <a:spAutoFit/>
          </a:bodyPr>
          <a:lstStyle/>
          <a:p>
            <a:r>
              <a:rPr lang="en-US" altLang="zh-CN" dirty="0" smtClean="0"/>
              <a:t>-</a:t>
            </a:r>
            <a:endParaRPr lang="zh-CN" altLang="en-US" dirty="0"/>
          </a:p>
        </p:txBody>
      </p:sp>
      <p:sp>
        <p:nvSpPr>
          <p:cNvPr id="87" name="TextBox 86"/>
          <p:cNvSpPr txBox="1"/>
          <p:nvPr/>
        </p:nvSpPr>
        <p:spPr>
          <a:xfrm>
            <a:off x="3269782" y="4412609"/>
            <a:ext cx="1066271" cy="369332"/>
          </a:xfrm>
          <a:prstGeom prst="rect">
            <a:avLst/>
          </a:prstGeom>
          <a:noFill/>
        </p:spPr>
        <p:txBody>
          <a:bodyPr wrap="square" rtlCol="0">
            <a:spAutoFit/>
          </a:bodyPr>
          <a:lstStyle/>
          <a:p>
            <a:r>
              <a:rPr lang="en-US" altLang="zh-CN" dirty="0" smtClean="0"/>
              <a:t>0-10V</a:t>
            </a:r>
            <a:endParaRPr lang="zh-CN" altLang="en-US" dirty="0"/>
          </a:p>
        </p:txBody>
      </p:sp>
      <p:sp>
        <p:nvSpPr>
          <p:cNvPr id="88" name="TextBox 87"/>
          <p:cNvSpPr txBox="1"/>
          <p:nvPr/>
        </p:nvSpPr>
        <p:spPr>
          <a:xfrm>
            <a:off x="479213" y="2215362"/>
            <a:ext cx="2310554" cy="2308324"/>
          </a:xfrm>
          <a:prstGeom prst="rect">
            <a:avLst/>
          </a:prstGeom>
          <a:noFill/>
        </p:spPr>
        <p:txBody>
          <a:bodyPr wrap="square" rtlCol="0">
            <a:spAutoFit/>
          </a:bodyPr>
          <a:lstStyle/>
          <a:p>
            <a:r>
              <a:rPr lang="zh-CN" altLang="en-US" dirty="0" smtClean="0"/>
              <a:t>通常</a:t>
            </a:r>
            <a:r>
              <a:rPr lang="en-US" altLang="zh-CN" dirty="0" smtClean="0"/>
              <a:t>AO</a:t>
            </a:r>
            <a:r>
              <a:rPr lang="zh-CN" altLang="en-US" dirty="0" smtClean="0"/>
              <a:t>卡件根据不同类型可输出</a:t>
            </a:r>
            <a:r>
              <a:rPr lang="en-US" altLang="zh-CN" dirty="0" smtClean="0"/>
              <a:t>0…20</a:t>
            </a:r>
            <a:r>
              <a:rPr lang="en-US" altLang="zh-CN" dirty="0"/>
              <a:t> mA,4…20 </a:t>
            </a:r>
            <a:r>
              <a:rPr lang="en-US" altLang="zh-CN" dirty="0" smtClean="0"/>
              <a:t>mA,0…10V,2…10V</a:t>
            </a:r>
            <a:r>
              <a:rPr lang="zh-CN" altLang="en-US" dirty="0" smtClean="0"/>
              <a:t>等标准信号，输出阻抗（电流）大概在</a:t>
            </a:r>
            <a:r>
              <a:rPr lang="en-US" altLang="zh-CN" dirty="0" smtClean="0"/>
              <a:t>500</a:t>
            </a:r>
            <a:r>
              <a:rPr lang="el-GR" altLang="zh-CN" dirty="0" smtClean="0"/>
              <a:t>Ω</a:t>
            </a:r>
            <a:r>
              <a:rPr lang="en-US" altLang="zh-CN" dirty="0" smtClean="0"/>
              <a:t>,</a:t>
            </a:r>
            <a:r>
              <a:rPr lang="zh-CN" altLang="en-US" dirty="0" smtClean="0"/>
              <a:t>接线方式一般都是二线制</a:t>
            </a:r>
            <a:endParaRPr lang="zh-CN" altLang="en-US" dirty="0"/>
          </a:p>
        </p:txBody>
      </p:sp>
    </p:spTree>
    <p:extLst>
      <p:ext uri="{BB962C8B-B14F-4D97-AF65-F5344CB8AC3E}">
        <p14:creationId xmlns="" xmlns:p14="http://schemas.microsoft.com/office/powerpoint/2010/main" val="3087068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直接箭头连接符 42"/>
          <p:cNvCxnSpPr/>
          <p:nvPr/>
        </p:nvCxnSpPr>
        <p:spPr>
          <a:xfrm>
            <a:off x="2133110" y="2656016"/>
            <a:ext cx="211610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日期占位符 2"/>
          <p:cNvSpPr>
            <a:spLocks noGrp="1"/>
          </p:cNvSpPr>
          <p:nvPr>
            <p:ph type="dt" sz="half" idx="10"/>
          </p:nvPr>
        </p:nvSpPr>
        <p:spPr/>
        <p:txBody>
          <a:bodyPr/>
          <a:lstStyle/>
          <a:p>
            <a:pPr>
              <a:defRPr/>
            </a:pPr>
            <a:fld id="{9DB2B56A-6F47-4202-9DDC-234050DFFAE7}" type="datetime1">
              <a:rPr lang="zh-CN" altLang="en-US" smtClean="0"/>
              <a:pPr>
                <a:defRPr/>
              </a:pPr>
              <a:t>2012/12/25</a:t>
            </a:fld>
            <a:endParaRPr lang="zh-CN" altLang="en-US" dirty="0"/>
          </a:p>
        </p:txBody>
      </p:sp>
      <p:sp>
        <p:nvSpPr>
          <p:cNvPr id="2" name="内容占位符 1"/>
          <p:cNvSpPr>
            <a:spLocks noGrp="1"/>
          </p:cNvSpPr>
          <p:nvPr>
            <p:ph type="body" idx="1"/>
          </p:nvPr>
        </p:nvSpPr>
        <p:spPr/>
        <p:txBody>
          <a:bodyPr>
            <a:normAutofit/>
          </a:bodyPr>
          <a:lstStyle/>
          <a:p>
            <a:pPr marL="0" indent="0">
              <a:buNone/>
            </a:pPr>
            <a:r>
              <a:rPr lang="zh-CN" altLang="en-US" sz="1800" dirty="0" smtClean="0"/>
              <a:t>温度模拟量数据输入（</a:t>
            </a:r>
            <a:r>
              <a:rPr lang="en-US" altLang="zh-CN" sz="1800" dirty="0" smtClean="0"/>
              <a:t>RTD</a:t>
            </a:r>
            <a:r>
              <a:rPr lang="zh-CN" altLang="en-US" sz="1800" dirty="0" smtClean="0"/>
              <a:t>）</a:t>
            </a:r>
            <a:endParaRPr lang="en-US" altLang="zh-CN" sz="1800" dirty="0" smtClean="0"/>
          </a:p>
          <a:p>
            <a:pPr marL="0" indent="0">
              <a:buNone/>
            </a:pPr>
            <a:r>
              <a:rPr lang="en-US" altLang="zh-CN" sz="1800" dirty="0"/>
              <a:t>Resistance Temperature Detector </a:t>
            </a:r>
            <a:endParaRPr lang="zh-CN" altLang="en-US" sz="1800" dirty="0"/>
          </a:p>
        </p:txBody>
      </p:sp>
      <p:sp>
        <p:nvSpPr>
          <p:cNvPr id="6" name="文本占位符 5"/>
          <p:cNvSpPr>
            <a:spLocks noGrp="1"/>
          </p:cNvSpPr>
          <p:nvPr>
            <p:ph type="body" idx="11"/>
          </p:nvPr>
        </p:nvSpPr>
        <p:spPr/>
        <p:txBody>
          <a:bodyPr/>
          <a:lstStyle/>
          <a:p>
            <a:r>
              <a:rPr lang="zh-CN" altLang="en-US" b="1" dirty="0">
                <a:solidFill>
                  <a:schemeClr val="tx1"/>
                </a:solidFill>
              </a:rPr>
              <a:t>工控</a:t>
            </a:r>
            <a:r>
              <a:rPr lang="zh-CN" altLang="en-US" b="1" dirty="0" smtClean="0">
                <a:solidFill>
                  <a:schemeClr val="tx1"/>
                </a:solidFill>
              </a:rPr>
              <a:t>系统热电阻温度检测数据采集示意图</a:t>
            </a:r>
            <a:r>
              <a:rPr lang="zh-CN" altLang="en-US" b="1" dirty="0">
                <a:solidFill>
                  <a:schemeClr val="tx1"/>
                </a:solidFill>
              </a:rPr>
              <a:t>（</a:t>
            </a:r>
            <a:r>
              <a:rPr lang="en-US" altLang="zh-CN" dirty="0"/>
              <a:t> </a:t>
            </a:r>
            <a:r>
              <a:rPr lang="en-US" altLang="zh-CN" b="1" dirty="0" smtClean="0">
                <a:solidFill>
                  <a:schemeClr val="tx1"/>
                </a:solidFill>
              </a:rPr>
              <a:t>RTD</a:t>
            </a:r>
            <a:r>
              <a:rPr lang="zh-CN" altLang="en-US" b="1" dirty="0" smtClean="0">
                <a:solidFill>
                  <a:schemeClr val="tx1"/>
                </a:solidFill>
              </a:rPr>
              <a:t>）</a:t>
            </a:r>
            <a:endParaRPr lang="en-US" altLang="zh-CN" b="1" dirty="0">
              <a:solidFill>
                <a:schemeClr val="tx1"/>
              </a:solidFill>
            </a:endParaRPr>
          </a:p>
        </p:txBody>
      </p:sp>
      <p:cxnSp>
        <p:nvCxnSpPr>
          <p:cNvPr id="25" name="直接箭头连接符 24"/>
          <p:cNvCxnSpPr/>
          <p:nvPr/>
        </p:nvCxnSpPr>
        <p:spPr>
          <a:xfrm>
            <a:off x="4729741" y="2824685"/>
            <a:ext cx="34631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076056" y="2043956"/>
            <a:ext cx="0" cy="167627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4177122" y="1935544"/>
            <a:ext cx="853132" cy="369332"/>
          </a:xfrm>
          <a:prstGeom prst="rect">
            <a:avLst/>
          </a:prstGeom>
          <a:noFill/>
        </p:spPr>
        <p:txBody>
          <a:bodyPr wrap="square" rtlCol="0">
            <a:spAutoFit/>
          </a:bodyPr>
          <a:lstStyle/>
          <a:p>
            <a:r>
              <a:rPr lang="zh-CN" altLang="en-US" dirty="0" smtClean="0"/>
              <a:t>现场</a:t>
            </a:r>
            <a:endParaRPr lang="zh-CN" altLang="en-US" dirty="0"/>
          </a:p>
        </p:txBody>
      </p:sp>
      <p:sp>
        <p:nvSpPr>
          <p:cNvPr id="46" name="TextBox 45"/>
          <p:cNvSpPr txBox="1"/>
          <p:nvPr/>
        </p:nvSpPr>
        <p:spPr>
          <a:xfrm>
            <a:off x="4950913" y="1340768"/>
            <a:ext cx="853132" cy="369332"/>
          </a:xfrm>
          <a:prstGeom prst="rect">
            <a:avLst/>
          </a:prstGeom>
          <a:noFill/>
        </p:spPr>
        <p:txBody>
          <a:bodyPr wrap="square" rtlCol="0">
            <a:spAutoFit/>
          </a:bodyPr>
          <a:lstStyle/>
          <a:p>
            <a:r>
              <a:rPr lang="zh-CN" altLang="en-US" dirty="0" smtClean="0"/>
              <a:t>程序</a:t>
            </a:r>
            <a:endParaRPr lang="zh-CN" altLang="en-US" dirty="0"/>
          </a:p>
        </p:txBody>
      </p:sp>
      <p:sp>
        <p:nvSpPr>
          <p:cNvPr id="86" name="TextBox 85"/>
          <p:cNvSpPr txBox="1"/>
          <p:nvPr/>
        </p:nvSpPr>
        <p:spPr>
          <a:xfrm>
            <a:off x="5164865" y="1521028"/>
            <a:ext cx="3583599" cy="2031325"/>
          </a:xfrm>
          <a:prstGeom prst="rect">
            <a:avLst/>
          </a:prstGeom>
          <a:noFill/>
        </p:spPr>
        <p:txBody>
          <a:bodyPr wrap="square" rtlCol="0">
            <a:spAutoFit/>
          </a:bodyPr>
          <a:lstStyle/>
          <a:p>
            <a:r>
              <a:rPr lang="zh-CN" altLang="en-US" dirty="0"/>
              <a:t>　热电阻的测温原理是基于导体或半导体的电阻值随温度变化而变化这一特性来测量温度及与温度有关的</a:t>
            </a:r>
            <a:r>
              <a:rPr lang="zh-CN" altLang="en-US" dirty="0" smtClean="0"/>
              <a:t>参数。</a:t>
            </a:r>
            <a:endParaRPr lang="en-US" altLang="zh-CN" dirty="0" smtClean="0"/>
          </a:p>
          <a:p>
            <a:r>
              <a:rPr lang="zh-CN" altLang="en-US" dirty="0" smtClean="0"/>
              <a:t>常用的是</a:t>
            </a:r>
            <a:r>
              <a:rPr lang="en-US" altLang="zh-CN" dirty="0" smtClean="0"/>
              <a:t>Pt100</a:t>
            </a:r>
            <a:r>
              <a:rPr lang="zh-CN" altLang="en-US" dirty="0" smtClean="0"/>
              <a:t>，代表温度</a:t>
            </a:r>
            <a:r>
              <a:rPr lang="en-US" altLang="zh-CN" dirty="0" smtClean="0"/>
              <a:t>0</a:t>
            </a:r>
            <a:r>
              <a:rPr lang="zh-CN" altLang="en-US" dirty="0" smtClean="0"/>
              <a:t>℃时阻值为</a:t>
            </a:r>
            <a:r>
              <a:rPr lang="en-US" altLang="zh-CN" dirty="0" smtClean="0"/>
              <a:t>100</a:t>
            </a:r>
            <a:r>
              <a:rPr lang="el-GR" altLang="zh-CN" dirty="0" smtClean="0"/>
              <a:t>Ω</a:t>
            </a:r>
            <a:r>
              <a:rPr lang="zh-CN" altLang="en-US" dirty="0" smtClean="0"/>
              <a:t>，</a:t>
            </a:r>
            <a:r>
              <a:rPr lang="en-US" altLang="zh-CN" dirty="0" smtClean="0"/>
              <a:t>1</a:t>
            </a:r>
            <a:r>
              <a:rPr lang="el-GR" altLang="zh-CN" dirty="0" smtClean="0"/>
              <a:t>Ω</a:t>
            </a:r>
            <a:r>
              <a:rPr lang="zh-CN" altLang="en-US" dirty="0" smtClean="0"/>
              <a:t>大概是</a:t>
            </a:r>
            <a:r>
              <a:rPr lang="en-US" altLang="zh-CN" dirty="0" smtClean="0"/>
              <a:t>100/38.5</a:t>
            </a:r>
            <a:r>
              <a:rPr lang="zh-CN" altLang="en-US" dirty="0"/>
              <a:t> </a:t>
            </a:r>
            <a:r>
              <a:rPr lang="zh-CN" altLang="en-US" dirty="0" smtClean="0"/>
              <a:t>℃</a:t>
            </a:r>
            <a:r>
              <a:rPr lang="en-US" altLang="zh-CN" dirty="0" smtClean="0"/>
              <a:t>,</a:t>
            </a:r>
            <a:r>
              <a:rPr lang="zh-CN" altLang="en-US" dirty="0" smtClean="0"/>
              <a:t>约</a:t>
            </a:r>
            <a:r>
              <a:rPr lang="en-US" altLang="zh-CN" dirty="0" smtClean="0"/>
              <a:t>2.59</a:t>
            </a:r>
            <a:r>
              <a:rPr lang="zh-CN" altLang="en-US" dirty="0"/>
              <a:t> </a:t>
            </a:r>
            <a:r>
              <a:rPr lang="zh-CN" altLang="en-US" dirty="0" smtClean="0"/>
              <a:t>℃</a:t>
            </a:r>
            <a:r>
              <a:rPr lang="en-US" altLang="zh-CN" dirty="0" smtClean="0"/>
              <a:t>/</a:t>
            </a:r>
            <a:r>
              <a:rPr lang="el-GR" altLang="zh-CN" dirty="0"/>
              <a:t> Ω</a:t>
            </a:r>
            <a:endParaRPr lang="en-US" altLang="zh-CN" dirty="0" smtClean="0"/>
          </a:p>
        </p:txBody>
      </p:sp>
      <p:sp>
        <p:nvSpPr>
          <p:cNvPr id="35" name="圆角矩形 34"/>
          <p:cNvSpPr/>
          <p:nvPr/>
        </p:nvSpPr>
        <p:spPr>
          <a:xfrm>
            <a:off x="2501236" y="2536691"/>
            <a:ext cx="883574" cy="25348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smtClean="0"/>
              <a:t>RTD</a:t>
            </a:r>
            <a:endParaRPr lang="zh-CN" altLang="en-US" dirty="0"/>
          </a:p>
        </p:txBody>
      </p:sp>
      <p:cxnSp>
        <p:nvCxnSpPr>
          <p:cNvPr id="37" name="直接连接符 36"/>
          <p:cNvCxnSpPr/>
          <p:nvPr/>
        </p:nvCxnSpPr>
        <p:spPr>
          <a:xfrm flipV="1">
            <a:off x="2462496" y="2417941"/>
            <a:ext cx="462702" cy="469886"/>
          </a:xfrm>
          <a:prstGeom prst="line">
            <a:avLst/>
          </a:prstGeom>
        </p:spPr>
        <p:style>
          <a:lnRef idx="1">
            <a:schemeClr val="accent2"/>
          </a:lnRef>
          <a:fillRef idx="0">
            <a:schemeClr val="accent2"/>
          </a:fillRef>
          <a:effectRef idx="0">
            <a:schemeClr val="accent2"/>
          </a:effectRef>
          <a:fontRef idx="minor">
            <a:schemeClr val="tx1"/>
          </a:fontRef>
        </p:style>
      </p:cxnSp>
      <p:cxnSp>
        <p:nvCxnSpPr>
          <p:cNvPr id="20" name="直接箭头连接符 19"/>
          <p:cNvCxnSpPr/>
          <p:nvPr/>
        </p:nvCxnSpPr>
        <p:spPr>
          <a:xfrm>
            <a:off x="2133110" y="2656016"/>
            <a:ext cx="0" cy="678837"/>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a:off x="2139386" y="2656016"/>
            <a:ext cx="361850" cy="390805"/>
          </a:xfrm>
          <a:prstGeom prst="straightConnector1">
            <a:avLst/>
          </a:prstGeom>
          <a:ln>
            <a:headEnd type="oval"/>
            <a:tailEnd type="non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2501236" y="3046821"/>
            <a:ext cx="17732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a:off x="2147495" y="3334853"/>
            <a:ext cx="211610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a:off x="3138508" y="2191811"/>
            <a:ext cx="0" cy="22613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flipH="1">
            <a:off x="2925198" y="2417941"/>
            <a:ext cx="21331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H="1">
            <a:off x="3031853" y="2189844"/>
            <a:ext cx="213310" cy="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61" name="圆角矩形 60"/>
          <p:cNvSpPr/>
          <p:nvPr/>
        </p:nvSpPr>
        <p:spPr>
          <a:xfrm>
            <a:off x="4249213" y="2381008"/>
            <a:ext cx="480527" cy="12288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t>RTD</a:t>
            </a:r>
            <a:r>
              <a:rPr lang="zh-CN" altLang="en-US" dirty="0" smtClean="0"/>
              <a:t>卡件</a:t>
            </a:r>
            <a:endParaRPr lang="zh-CN" altLang="en-US" dirty="0"/>
          </a:p>
        </p:txBody>
      </p:sp>
      <p:cxnSp>
        <p:nvCxnSpPr>
          <p:cNvPr id="57" name="直接箭头连接符 56"/>
          <p:cNvCxnSpPr/>
          <p:nvPr/>
        </p:nvCxnSpPr>
        <p:spPr>
          <a:xfrm flipV="1">
            <a:off x="3627912" y="2189844"/>
            <a:ext cx="180925" cy="450729"/>
          </a:xfrm>
          <a:prstGeom prst="straightConnector1">
            <a:avLst/>
          </a:prstGeom>
          <a:ln>
            <a:headEnd type="oval"/>
            <a:tailEnd type="non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a:off x="3808837" y="2204938"/>
            <a:ext cx="46569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44286" y="3412108"/>
            <a:ext cx="8290379" cy="3139321"/>
          </a:xfrm>
          <a:prstGeom prst="rect">
            <a:avLst/>
          </a:prstGeom>
          <a:noFill/>
        </p:spPr>
        <p:txBody>
          <a:bodyPr wrap="square" rtlCol="0">
            <a:spAutoFit/>
          </a:bodyPr>
          <a:lstStyle/>
          <a:p>
            <a:r>
              <a:rPr lang="zh-CN" altLang="en-US" dirty="0"/>
              <a:t>　　目前热电阻的引线主要有三种方式 </a:t>
            </a:r>
            <a:endParaRPr lang="zh-CN" altLang="en-US" b="1" dirty="0"/>
          </a:p>
          <a:p>
            <a:r>
              <a:rPr lang="zh-CN" altLang="en-US" dirty="0"/>
              <a:t>　　</a:t>
            </a:r>
            <a:r>
              <a:rPr lang="zh-CN" altLang="en-US" b="1" dirty="0"/>
              <a:t>○</a:t>
            </a:r>
            <a:r>
              <a:rPr lang="en-US" altLang="zh-CN" b="1" dirty="0"/>
              <a:t>1</a:t>
            </a:r>
            <a:r>
              <a:rPr lang="zh-CN" altLang="en-US" b="1" dirty="0"/>
              <a:t>二线制</a:t>
            </a:r>
            <a:r>
              <a:rPr lang="zh-CN" altLang="en-US" dirty="0"/>
              <a:t>：在热电阻的两端各连接一根导线来引出电阻信号的方式叫二线制：这种引线方法很简单，但由于连接导线必然存在引线电阻</a:t>
            </a:r>
            <a:r>
              <a:rPr lang="en-US" altLang="zh-CN" dirty="0"/>
              <a:t>r</a:t>
            </a:r>
            <a:r>
              <a:rPr lang="zh-CN" altLang="en-US" dirty="0"/>
              <a:t>，</a:t>
            </a:r>
            <a:r>
              <a:rPr lang="en-US" altLang="zh-CN" dirty="0"/>
              <a:t>r</a:t>
            </a:r>
            <a:r>
              <a:rPr lang="zh-CN" altLang="en-US" dirty="0"/>
              <a:t>大小与导线的材质和长度的因素有关，因此这种引线方式只适用于测量精度较低的场合 </a:t>
            </a:r>
          </a:p>
          <a:p>
            <a:r>
              <a:rPr lang="zh-CN" altLang="en-US" dirty="0"/>
              <a:t>　　</a:t>
            </a:r>
            <a:r>
              <a:rPr lang="zh-CN" altLang="en-US" b="1" dirty="0"/>
              <a:t>○</a:t>
            </a:r>
            <a:r>
              <a:rPr lang="en-US" altLang="zh-CN" b="1" dirty="0"/>
              <a:t>2</a:t>
            </a:r>
            <a:r>
              <a:rPr lang="zh-CN" altLang="en-US" b="1" dirty="0"/>
              <a:t>三线制</a:t>
            </a:r>
            <a:r>
              <a:rPr lang="zh-CN" altLang="en-US" dirty="0"/>
              <a:t>：在热电阻的根部的一端连接一根引线，另一端连接两根引线的方式称为三线制，这种方式通常与电桥配套使用，可以较好的消除引线电阻的影响，是工业过程控制中的最常用的。 </a:t>
            </a:r>
          </a:p>
          <a:p>
            <a:r>
              <a:rPr lang="zh-CN" altLang="en-US" dirty="0"/>
              <a:t>　　</a:t>
            </a:r>
            <a:r>
              <a:rPr lang="zh-CN" altLang="en-US" b="1" dirty="0"/>
              <a:t>○</a:t>
            </a:r>
            <a:r>
              <a:rPr lang="en-US" altLang="zh-CN" b="1" dirty="0"/>
              <a:t>3</a:t>
            </a:r>
            <a:r>
              <a:rPr lang="zh-CN" altLang="en-US" b="1" dirty="0"/>
              <a:t>四线制</a:t>
            </a:r>
            <a:r>
              <a:rPr lang="zh-CN" altLang="en-US" dirty="0"/>
              <a:t>：在热电阻的根部两端各连接两根导线的方式称为四线制，其中两根引线为热电阻提供恒定电流</a:t>
            </a:r>
            <a:r>
              <a:rPr lang="en-US" altLang="zh-CN" dirty="0"/>
              <a:t>I</a:t>
            </a:r>
            <a:r>
              <a:rPr lang="zh-CN" altLang="en-US" dirty="0"/>
              <a:t>，把</a:t>
            </a:r>
            <a:r>
              <a:rPr lang="en-US" altLang="zh-CN" dirty="0"/>
              <a:t>R</a:t>
            </a:r>
            <a:r>
              <a:rPr lang="zh-CN" altLang="en-US" dirty="0"/>
              <a:t>转换成</a:t>
            </a:r>
            <a:r>
              <a:rPr lang="zh-CN" altLang="en-US" dirty="0">
                <a:hlinkClick r:id="rId2" action="ppaction://hlinkfile"/>
              </a:rPr>
              <a:t>电压</a:t>
            </a:r>
            <a:r>
              <a:rPr lang="zh-CN" altLang="en-US" dirty="0"/>
              <a:t>信号</a:t>
            </a:r>
            <a:r>
              <a:rPr lang="en-US" altLang="zh-CN" dirty="0"/>
              <a:t>U</a:t>
            </a:r>
            <a:r>
              <a:rPr lang="zh-CN" altLang="en-US" dirty="0"/>
              <a:t>，再通过另两根引线把</a:t>
            </a:r>
            <a:r>
              <a:rPr lang="en-US" altLang="zh-CN" dirty="0"/>
              <a:t>U</a:t>
            </a:r>
            <a:r>
              <a:rPr lang="zh-CN" altLang="en-US" dirty="0"/>
              <a:t>引至</a:t>
            </a:r>
            <a:r>
              <a:rPr lang="zh-CN" altLang="en-US" dirty="0">
                <a:hlinkClick r:id="rId3" action="ppaction://hlinkfile"/>
              </a:rPr>
              <a:t>二次仪表</a:t>
            </a:r>
            <a:r>
              <a:rPr lang="zh-CN" altLang="en-US" dirty="0"/>
              <a:t>。可见这种引线方式可完全消除引线的电阻影响，主要用于高精度的温度检测。</a:t>
            </a:r>
            <a:endParaRPr lang="en-US" altLang="zh-CN" dirty="0" smtClean="0"/>
          </a:p>
        </p:txBody>
      </p:sp>
    </p:spTree>
    <p:extLst>
      <p:ext uri="{BB962C8B-B14F-4D97-AF65-F5344CB8AC3E}">
        <p14:creationId xmlns="" xmlns:p14="http://schemas.microsoft.com/office/powerpoint/2010/main" val="730594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pPr>
              <a:defRPr/>
            </a:pPr>
            <a:fld id="{524C25D2-71C0-4E6F-BE4B-520F37D08674}" type="datetime1">
              <a:rPr lang="zh-CN" altLang="en-US" smtClean="0"/>
              <a:pPr>
                <a:defRPr/>
              </a:pPr>
              <a:t>2012/12/25</a:t>
            </a:fld>
            <a:endParaRPr lang="zh-CN" altLang="en-US" dirty="0"/>
          </a:p>
        </p:txBody>
      </p:sp>
      <p:sp>
        <p:nvSpPr>
          <p:cNvPr id="2" name="内容占位符 1"/>
          <p:cNvSpPr>
            <a:spLocks noGrp="1"/>
          </p:cNvSpPr>
          <p:nvPr>
            <p:ph type="body" idx="1"/>
          </p:nvPr>
        </p:nvSpPr>
        <p:spPr/>
        <p:txBody>
          <a:bodyPr>
            <a:normAutofit/>
          </a:bodyPr>
          <a:lstStyle/>
          <a:p>
            <a:pPr marL="0" indent="0">
              <a:buNone/>
            </a:pPr>
            <a:r>
              <a:rPr lang="zh-CN" altLang="en-US" sz="2400" dirty="0"/>
              <a:t>温度</a:t>
            </a:r>
            <a:r>
              <a:rPr lang="zh-CN" altLang="en-US" sz="2400" dirty="0" smtClean="0"/>
              <a:t>模拟量数据输入（</a:t>
            </a:r>
            <a:r>
              <a:rPr lang="en-US" altLang="zh-CN" sz="2400" dirty="0" smtClean="0"/>
              <a:t>TC</a:t>
            </a:r>
            <a:r>
              <a:rPr lang="zh-CN" altLang="en-US" sz="2400" dirty="0" smtClean="0"/>
              <a:t>热电偶</a:t>
            </a:r>
            <a:r>
              <a:rPr lang="en-US" altLang="zh-CN" sz="2400" dirty="0" smtClean="0"/>
              <a:t> </a:t>
            </a:r>
            <a:r>
              <a:rPr lang="en-US" altLang="zh-CN" sz="2400" dirty="0"/>
              <a:t>thermocouple </a:t>
            </a:r>
            <a:r>
              <a:rPr lang="zh-CN" altLang="en-US" sz="2400" dirty="0" smtClean="0"/>
              <a:t>）</a:t>
            </a:r>
            <a:endParaRPr lang="zh-CN" altLang="en-US" sz="2400" dirty="0"/>
          </a:p>
        </p:txBody>
      </p:sp>
      <p:sp>
        <p:nvSpPr>
          <p:cNvPr id="7" name="文本占位符 6"/>
          <p:cNvSpPr>
            <a:spLocks noGrp="1"/>
          </p:cNvSpPr>
          <p:nvPr>
            <p:ph type="body" idx="11"/>
          </p:nvPr>
        </p:nvSpPr>
        <p:spPr/>
        <p:txBody>
          <a:bodyPr/>
          <a:lstStyle/>
          <a:p>
            <a:r>
              <a:rPr lang="zh-CN" altLang="en-US" b="1" dirty="0">
                <a:solidFill>
                  <a:schemeClr val="tx1"/>
                </a:solidFill>
              </a:rPr>
              <a:t>工控</a:t>
            </a:r>
            <a:r>
              <a:rPr lang="zh-CN" altLang="en-US" b="1" dirty="0" smtClean="0">
                <a:solidFill>
                  <a:schemeClr val="tx1"/>
                </a:solidFill>
              </a:rPr>
              <a:t>系统</a:t>
            </a:r>
            <a:r>
              <a:rPr lang="zh-CN" altLang="en-US" b="1" dirty="0">
                <a:solidFill>
                  <a:schemeClr val="tx1"/>
                </a:solidFill>
              </a:rPr>
              <a:t>热电偶</a:t>
            </a:r>
            <a:r>
              <a:rPr lang="zh-CN" altLang="en-US" b="1" dirty="0" smtClean="0">
                <a:solidFill>
                  <a:schemeClr val="tx1"/>
                </a:solidFill>
              </a:rPr>
              <a:t>温度</a:t>
            </a:r>
            <a:r>
              <a:rPr lang="zh-CN" altLang="en-US" b="1" dirty="0">
                <a:solidFill>
                  <a:schemeClr val="tx1"/>
                </a:solidFill>
              </a:rPr>
              <a:t>检测数据采集示意图（</a:t>
            </a:r>
            <a:r>
              <a:rPr lang="en-US" altLang="zh-CN" dirty="0"/>
              <a:t> </a:t>
            </a:r>
            <a:r>
              <a:rPr lang="en-US" altLang="zh-CN" b="1" dirty="0" smtClean="0">
                <a:solidFill>
                  <a:schemeClr val="tx1"/>
                </a:solidFill>
              </a:rPr>
              <a:t>TC</a:t>
            </a:r>
            <a:r>
              <a:rPr lang="zh-CN" altLang="en-US" b="1" dirty="0" smtClean="0">
                <a:solidFill>
                  <a:schemeClr val="tx1"/>
                </a:solidFill>
              </a:rPr>
              <a:t>）</a:t>
            </a:r>
            <a:endParaRPr lang="en-US" altLang="zh-CN" b="1" dirty="0">
              <a:solidFill>
                <a:schemeClr val="tx1"/>
              </a:solidFill>
            </a:endParaRPr>
          </a:p>
        </p:txBody>
      </p:sp>
      <p:cxnSp>
        <p:nvCxnSpPr>
          <p:cNvPr id="36" name="直接连接符 35"/>
          <p:cNvCxnSpPr/>
          <p:nvPr/>
        </p:nvCxnSpPr>
        <p:spPr>
          <a:xfrm>
            <a:off x="5076056" y="2132856"/>
            <a:ext cx="0" cy="167627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4177122" y="1948190"/>
            <a:ext cx="853132" cy="369332"/>
          </a:xfrm>
          <a:prstGeom prst="rect">
            <a:avLst/>
          </a:prstGeom>
          <a:noFill/>
        </p:spPr>
        <p:txBody>
          <a:bodyPr wrap="square" rtlCol="0">
            <a:spAutoFit/>
          </a:bodyPr>
          <a:lstStyle/>
          <a:p>
            <a:r>
              <a:rPr lang="zh-CN" altLang="en-US" dirty="0" smtClean="0"/>
              <a:t>现场</a:t>
            </a:r>
            <a:endParaRPr lang="zh-CN" altLang="en-US" dirty="0"/>
          </a:p>
        </p:txBody>
      </p:sp>
      <p:sp>
        <p:nvSpPr>
          <p:cNvPr id="46" name="TextBox 45"/>
          <p:cNvSpPr txBox="1"/>
          <p:nvPr/>
        </p:nvSpPr>
        <p:spPr>
          <a:xfrm>
            <a:off x="4950913" y="1340768"/>
            <a:ext cx="853132" cy="369332"/>
          </a:xfrm>
          <a:prstGeom prst="rect">
            <a:avLst/>
          </a:prstGeom>
          <a:noFill/>
        </p:spPr>
        <p:txBody>
          <a:bodyPr wrap="square" rtlCol="0">
            <a:spAutoFit/>
          </a:bodyPr>
          <a:lstStyle/>
          <a:p>
            <a:r>
              <a:rPr lang="zh-CN" altLang="en-US" dirty="0" smtClean="0"/>
              <a:t>程序</a:t>
            </a:r>
            <a:endParaRPr lang="zh-CN" altLang="en-US" dirty="0"/>
          </a:p>
        </p:txBody>
      </p:sp>
      <p:sp>
        <p:nvSpPr>
          <p:cNvPr id="86" name="TextBox 85"/>
          <p:cNvSpPr txBox="1"/>
          <p:nvPr/>
        </p:nvSpPr>
        <p:spPr>
          <a:xfrm>
            <a:off x="5164865" y="1864275"/>
            <a:ext cx="3583599" cy="2862322"/>
          </a:xfrm>
          <a:prstGeom prst="rect">
            <a:avLst/>
          </a:prstGeom>
          <a:noFill/>
        </p:spPr>
        <p:txBody>
          <a:bodyPr wrap="square" rtlCol="0">
            <a:spAutoFit/>
          </a:bodyPr>
          <a:lstStyle/>
          <a:p>
            <a:r>
              <a:rPr lang="zh-CN" altLang="en-US" dirty="0"/>
              <a:t>　热电偶就是利用两种不同成份的</a:t>
            </a:r>
            <a:r>
              <a:rPr lang="zh-CN" altLang="en-US" dirty="0" smtClean="0"/>
              <a:t>导体两端</a:t>
            </a:r>
            <a:r>
              <a:rPr lang="zh-CN" altLang="en-US" dirty="0"/>
              <a:t>接合成回路</a:t>
            </a:r>
            <a:r>
              <a:rPr lang="zh-CN" altLang="en-US" dirty="0" smtClean="0"/>
              <a:t>，当</a:t>
            </a:r>
            <a:r>
              <a:rPr lang="zh-CN" altLang="en-US" dirty="0"/>
              <a:t>两个接合点的温度不同时，在回路中就会产生</a:t>
            </a:r>
            <a:r>
              <a:rPr lang="zh-CN" altLang="en-US" dirty="0" smtClean="0"/>
              <a:t>电动势的原理</a:t>
            </a:r>
            <a:r>
              <a:rPr lang="zh-CN" altLang="en-US" dirty="0"/>
              <a:t>进行温度测量的，其中，直接用作测量介质温度的一端</a:t>
            </a:r>
            <a:r>
              <a:rPr lang="zh-CN" altLang="en-US" dirty="0" smtClean="0"/>
              <a:t>叫做热端</a:t>
            </a:r>
            <a:r>
              <a:rPr lang="zh-CN" altLang="en-US" dirty="0"/>
              <a:t>（也称为测量端），另一端叫做冷端（也称为补偿端）；冷端与显示仪表或配套仪表连接，显示仪表会指出热电偶所产生的热电势。 </a:t>
            </a:r>
            <a:endParaRPr lang="en-US" altLang="zh-CN" dirty="0" smtClean="0"/>
          </a:p>
        </p:txBody>
      </p:sp>
      <p:sp>
        <p:nvSpPr>
          <p:cNvPr id="3" name="五边形 2"/>
          <p:cNvSpPr/>
          <p:nvPr/>
        </p:nvSpPr>
        <p:spPr>
          <a:xfrm flipH="1">
            <a:off x="1078111" y="2536673"/>
            <a:ext cx="772659" cy="683704"/>
          </a:xfrm>
          <a:prstGeom prst="homePlat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smtClean="0"/>
              <a:t>TC</a:t>
            </a:r>
            <a:endParaRPr lang="zh-CN" altLang="en-US" dirty="0"/>
          </a:p>
        </p:txBody>
      </p:sp>
      <p:cxnSp>
        <p:nvCxnSpPr>
          <p:cNvPr id="41" name="直接箭头连接符 40"/>
          <p:cNvCxnSpPr/>
          <p:nvPr/>
        </p:nvCxnSpPr>
        <p:spPr>
          <a:xfrm>
            <a:off x="1850770" y="2613417"/>
            <a:ext cx="2413437" cy="0"/>
          </a:xfrm>
          <a:prstGeom prst="straightConnector1">
            <a:avLst/>
          </a:prstGeom>
          <a:ln>
            <a:solidFill>
              <a:schemeClr val="tx1"/>
            </a:solidFill>
            <a:tailEnd type="arrow"/>
          </a:ln>
        </p:spPr>
        <p:style>
          <a:lnRef idx="2">
            <a:schemeClr val="accent6"/>
          </a:lnRef>
          <a:fillRef idx="0">
            <a:schemeClr val="accent6"/>
          </a:fillRef>
          <a:effectRef idx="1">
            <a:schemeClr val="accent6"/>
          </a:effectRef>
          <a:fontRef idx="minor">
            <a:schemeClr val="tx1"/>
          </a:fontRef>
        </p:style>
      </p:cxnSp>
      <p:cxnSp>
        <p:nvCxnSpPr>
          <p:cNvPr id="42" name="直接箭头连接符 41"/>
          <p:cNvCxnSpPr/>
          <p:nvPr/>
        </p:nvCxnSpPr>
        <p:spPr>
          <a:xfrm>
            <a:off x="1850770" y="3076361"/>
            <a:ext cx="2427453" cy="0"/>
          </a:xfrm>
          <a:prstGeom prst="straightConnector1">
            <a:avLst/>
          </a:prstGeom>
          <a:ln>
            <a:solidFill>
              <a:srgbClr val="FF0000"/>
            </a:solidFill>
            <a:tailEnd type="arrow"/>
          </a:ln>
        </p:spPr>
        <p:style>
          <a:lnRef idx="2">
            <a:schemeClr val="accent6"/>
          </a:lnRef>
          <a:fillRef idx="0">
            <a:schemeClr val="accent6"/>
          </a:fillRef>
          <a:effectRef idx="1">
            <a:schemeClr val="accent6"/>
          </a:effectRef>
          <a:fontRef idx="minor">
            <a:schemeClr val="tx1"/>
          </a:fontRef>
        </p:style>
      </p:cxnSp>
      <p:sp>
        <p:nvSpPr>
          <p:cNvPr id="44" name="TextBox 43"/>
          <p:cNvSpPr txBox="1"/>
          <p:nvPr/>
        </p:nvSpPr>
        <p:spPr>
          <a:xfrm>
            <a:off x="2442311" y="2613417"/>
            <a:ext cx="1209233" cy="369332"/>
          </a:xfrm>
          <a:prstGeom prst="rect">
            <a:avLst/>
          </a:prstGeom>
          <a:noFill/>
        </p:spPr>
        <p:txBody>
          <a:bodyPr wrap="square" rtlCol="0">
            <a:spAutoFit/>
          </a:bodyPr>
          <a:lstStyle/>
          <a:p>
            <a:r>
              <a:rPr lang="zh-CN" altLang="en-US" dirty="0" smtClean="0"/>
              <a:t>补偿导线</a:t>
            </a:r>
            <a:endParaRPr lang="zh-CN" altLang="en-US" dirty="0"/>
          </a:p>
        </p:txBody>
      </p:sp>
      <p:sp>
        <p:nvSpPr>
          <p:cNvPr id="47" name="圆角矩形 46"/>
          <p:cNvSpPr/>
          <p:nvPr/>
        </p:nvSpPr>
        <p:spPr>
          <a:xfrm>
            <a:off x="4264287" y="2260813"/>
            <a:ext cx="480527" cy="12288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t>TC</a:t>
            </a:r>
            <a:r>
              <a:rPr lang="zh-CN" altLang="en-US" dirty="0" smtClean="0"/>
              <a:t>卡件</a:t>
            </a:r>
            <a:endParaRPr lang="zh-CN" altLang="en-US" dirty="0"/>
          </a:p>
        </p:txBody>
      </p:sp>
      <p:sp>
        <p:nvSpPr>
          <p:cNvPr id="49" name="TextBox 48"/>
          <p:cNvSpPr txBox="1"/>
          <p:nvPr/>
        </p:nvSpPr>
        <p:spPr>
          <a:xfrm>
            <a:off x="3976364" y="2233190"/>
            <a:ext cx="313243" cy="369332"/>
          </a:xfrm>
          <a:prstGeom prst="rect">
            <a:avLst/>
          </a:prstGeom>
          <a:noFill/>
        </p:spPr>
        <p:txBody>
          <a:bodyPr wrap="square" rtlCol="0">
            <a:spAutoFit/>
          </a:bodyPr>
          <a:lstStyle/>
          <a:p>
            <a:r>
              <a:rPr lang="en-US" altLang="zh-CN" dirty="0" smtClean="0"/>
              <a:t>+</a:t>
            </a:r>
            <a:endParaRPr lang="zh-CN" altLang="en-US" dirty="0"/>
          </a:p>
        </p:txBody>
      </p:sp>
      <p:sp>
        <p:nvSpPr>
          <p:cNvPr id="50" name="TextBox 49"/>
          <p:cNvSpPr txBox="1"/>
          <p:nvPr/>
        </p:nvSpPr>
        <p:spPr>
          <a:xfrm>
            <a:off x="4004837" y="2707029"/>
            <a:ext cx="313243" cy="369332"/>
          </a:xfrm>
          <a:prstGeom prst="rect">
            <a:avLst/>
          </a:prstGeom>
          <a:noFill/>
        </p:spPr>
        <p:txBody>
          <a:bodyPr wrap="square" rtlCol="0">
            <a:spAutoFit/>
          </a:bodyPr>
          <a:lstStyle/>
          <a:p>
            <a:r>
              <a:rPr lang="en-US" altLang="zh-CN" dirty="0" smtClean="0"/>
              <a:t>-</a:t>
            </a:r>
            <a:endParaRPr lang="zh-CN" altLang="en-US" dirty="0"/>
          </a:p>
        </p:txBody>
      </p:sp>
      <p:sp>
        <p:nvSpPr>
          <p:cNvPr id="53" name="TextBox 52"/>
          <p:cNvSpPr txBox="1"/>
          <p:nvPr/>
        </p:nvSpPr>
        <p:spPr>
          <a:xfrm>
            <a:off x="1587173" y="2410154"/>
            <a:ext cx="313243" cy="369332"/>
          </a:xfrm>
          <a:prstGeom prst="rect">
            <a:avLst/>
          </a:prstGeom>
          <a:noFill/>
        </p:spPr>
        <p:txBody>
          <a:bodyPr wrap="square" rtlCol="0" anchor="ctr">
            <a:spAutoFit/>
          </a:bodyPr>
          <a:lstStyle/>
          <a:p>
            <a:pPr algn="ctr"/>
            <a:r>
              <a:rPr lang="en-US" altLang="zh-CN" dirty="0" smtClean="0"/>
              <a:t>+</a:t>
            </a:r>
            <a:endParaRPr lang="zh-CN" altLang="en-US" dirty="0"/>
          </a:p>
        </p:txBody>
      </p:sp>
      <p:sp>
        <p:nvSpPr>
          <p:cNvPr id="55" name="TextBox 54"/>
          <p:cNvSpPr txBox="1"/>
          <p:nvPr/>
        </p:nvSpPr>
        <p:spPr>
          <a:xfrm>
            <a:off x="1615646" y="2883993"/>
            <a:ext cx="313243" cy="369332"/>
          </a:xfrm>
          <a:prstGeom prst="rect">
            <a:avLst/>
          </a:prstGeom>
          <a:noFill/>
        </p:spPr>
        <p:txBody>
          <a:bodyPr wrap="square" rtlCol="0" anchor="ctr">
            <a:spAutoFit/>
          </a:bodyPr>
          <a:lstStyle/>
          <a:p>
            <a:pPr algn="ctr"/>
            <a:r>
              <a:rPr lang="en-US" altLang="zh-CN" dirty="0" smtClean="0"/>
              <a:t>-</a:t>
            </a:r>
            <a:endParaRPr lang="zh-CN" altLang="en-US" dirty="0"/>
          </a:p>
        </p:txBody>
      </p:sp>
      <p:sp>
        <p:nvSpPr>
          <p:cNvPr id="59" name="TextBox 58"/>
          <p:cNvSpPr txBox="1"/>
          <p:nvPr/>
        </p:nvSpPr>
        <p:spPr>
          <a:xfrm>
            <a:off x="467545" y="4657328"/>
            <a:ext cx="7928164" cy="1754326"/>
          </a:xfrm>
          <a:prstGeom prst="rect">
            <a:avLst/>
          </a:prstGeom>
          <a:noFill/>
        </p:spPr>
        <p:txBody>
          <a:bodyPr wrap="square" rtlCol="0">
            <a:spAutoFit/>
          </a:bodyPr>
          <a:lstStyle/>
          <a:p>
            <a:r>
              <a:rPr lang="zh-CN" altLang="en-US" b="1" dirty="0" smtClean="0"/>
              <a:t>补偿</a:t>
            </a:r>
            <a:r>
              <a:rPr lang="zh-CN" altLang="en-US" b="1" dirty="0"/>
              <a:t>导线</a:t>
            </a:r>
          </a:p>
          <a:p>
            <a:r>
              <a:rPr lang="zh-CN" altLang="en-US" dirty="0" smtClean="0"/>
              <a:t>        由于</a:t>
            </a:r>
            <a:r>
              <a:rPr lang="zh-CN" altLang="en-US" dirty="0"/>
              <a:t>热电偶的材料一般都比较</a:t>
            </a:r>
            <a:r>
              <a:rPr lang="zh-CN" altLang="en-US" dirty="0" smtClean="0"/>
              <a:t>贵重</a:t>
            </a:r>
            <a:r>
              <a:rPr lang="zh-CN" altLang="en-US" dirty="0"/>
              <a:t>，</a:t>
            </a:r>
            <a:r>
              <a:rPr lang="zh-CN" altLang="en-US" dirty="0" smtClean="0"/>
              <a:t>而</a:t>
            </a:r>
            <a:r>
              <a:rPr lang="zh-CN" altLang="en-US" dirty="0"/>
              <a:t>测温点到仪表的距离都很远，为了节省热电偶材料，降低成本，通常采用补偿导线把热电偶的冷端（自由端）延伸到温度比较稳定的控制室内，连接到仪表端子上。必须指出，热电偶补偿导线的作用只起延伸热电极，使热电偶的冷端移动到控制室的仪表端子上，它本身并不能消除冷端温度变化对测温的影响，不起补偿作用。</a:t>
            </a:r>
            <a:endParaRPr lang="en-US" altLang="zh-CN" dirty="0" smtClean="0"/>
          </a:p>
        </p:txBody>
      </p:sp>
      <p:sp>
        <p:nvSpPr>
          <p:cNvPr id="62" name="TextBox 61"/>
          <p:cNvSpPr txBox="1"/>
          <p:nvPr/>
        </p:nvSpPr>
        <p:spPr>
          <a:xfrm>
            <a:off x="467544" y="3313762"/>
            <a:ext cx="4697321" cy="1477328"/>
          </a:xfrm>
          <a:prstGeom prst="rect">
            <a:avLst/>
          </a:prstGeom>
          <a:noFill/>
        </p:spPr>
        <p:txBody>
          <a:bodyPr wrap="square" rtlCol="0">
            <a:spAutoFit/>
          </a:bodyPr>
          <a:lstStyle/>
          <a:p>
            <a:r>
              <a:rPr lang="zh-CN" altLang="en-US" b="1" dirty="0"/>
              <a:t>冷端补偿</a:t>
            </a:r>
          </a:p>
          <a:p>
            <a:r>
              <a:rPr lang="zh-CN" altLang="en-US" dirty="0" smtClean="0"/>
              <a:t>　　热电偶测量温度时要求其冷端（测量端为热端，通过引线与测量电路连接的端称为冷端）的温度保持不变，其热电势大小才与测量温度呈一定的比例关系。</a:t>
            </a:r>
            <a:endParaRPr lang="zh-CN" altLang="en-US" dirty="0"/>
          </a:p>
        </p:txBody>
      </p:sp>
    </p:spTree>
    <p:extLst>
      <p:ext uri="{BB962C8B-B14F-4D97-AF65-F5344CB8AC3E}">
        <p14:creationId xmlns="" xmlns:p14="http://schemas.microsoft.com/office/powerpoint/2010/main" val="13171696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fld id="{53B221DC-45D9-4ACC-BD6B-411DB432C0FC}" type="datetime1">
              <a:rPr lang="zh-CN" altLang="en-US" smtClean="0"/>
              <a:pPr>
                <a:defRPr/>
              </a:pPr>
              <a:t>2012/12/25</a:t>
            </a:fld>
            <a:endParaRPr lang="zh-CN" altLang="en-US" dirty="0"/>
          </a:p>
        </p:txBody>
      </p:sp>
      <p:sp>
        <p:nvSpPr>
          <p:cNvPr id="2" name="内容占位符 1"/>
          <p:cNvSpPr>
            <a:spLocks noGrp="1"/>
          </p:cNvSpPr>
          <p:nvPr>
            <p:ph type="body" idx="1"/>
          </p:nvPr>
        </p:nvSpPr>
        <p:spPr/>
        <p:txBody>
          <a:bodyPr>
            <a:noAutofit/>
          </a:bodyPr>
          <a:lstStyle/>
          <a:p>
            <a:pPr marL="0" indent="0">
              <a:buNone/>
            </a:pPr>
            <a:r>
              <a:rPr lang="zh-CN" altLang="en-US" sz="2000" b="1" dirty="0" smtClean="0">
                <a:solidFill>
                  <a:schemeClr val="tx1"/>
                </a:solidFill>
              </a:rPr>
              <a:t>系统维护意义   </a:t>
            </a:r>
            <a:endParaRPr lang="en-US" altLang="zh-CN" sz="2000" b="1" dirty="0" smtClean="0">
              <a:solidFill>
                <a:schemeClr val="tx1"/>
              </a:solidFill>
            </a:endParaRPr>
          </a:p>
          <a:p>
            <a:pPr marL="0" indent="0">
              <a:buNone/>
            </a:pPr>
            <a:r>
              <a:rPr lang="en-US" altLang="zh-CN" sz="2000" dirty="0">
                <a:solidFill>
                  <a:schemeClr val="tx1"/>
                </a:solidFill>
              </a:rPr>
              <a:t> </a:t>
            </a:r>
            <a:r>
              <a:rPr lang="en-US" altLang="zh-CN" sz="2000" dirty="0" smtClean="0">
                <a:solidFill>
                  <a:schemeClr val="tx1"/>
                </a:solidFill>
              </a:rPr>
              <a:t>   </a:t>
            </a:r>
            <a:r>
              <a:rPr lang="zh-CN" altLang="en-US" sz="2000" dirty="0" smtClean="0">
                <a:solidFill>
                  <a:schemeClr val="tx1"/>
                </a:solidFill>
              </a:rPr>
              <a:t>     工控系统作为</a:t>
            </a:r>
            <a:r>
              <a:rPr lang="zh-CN" altLang="en-US" sz="2000" dirty="0">
                <a:solidFill>
                  <a:schemeClr val="tx1"/>
                </a:solidFill>
              </a:rPr>
              <a:t>工艺生产</a:t>
            </a:r>
            <a:r>
              <a:rPr lang="zh-CN" altLang="en-US" sz="2000" dirty="0" smtClean="0">
                <a:solidFill>
                  <a:schemeClr val="tx1"/>
                </a:solidFill>
              </a:rPr>
              <a:t>监控及设备保护的</a:t>
            </a:r>
            <a:r>
              <a:rPr lang="zh-CN" altLang="en-US" sz="2000" dirty="0">
                <a:solidFill>
                  <a:schemeClr val="tx1"/>
                </a:solidFill>
              </a:rPr>
              <a:t>重要组成部分，决定着整个生产的稳定与运行，</a:t>
            </a:r>
            <a:r>
              <a:rPr lang="zh-CN" altLang="en-US" sz="2000" dirty="0" smtClean="0">
                <a:solidFill>
                  <a:schemeClr val="tx1"/>
                </a:solidFill>
              </a:rPr>
              <a:t>一旦系统</a:t>
            </a:r>
            <a:r>
              <a:rPr lang="zh-CN" altLang="en-US" sz="2000" dirty="0">
                <a:solidFill>
                  <a:schemeClr val="tx1"/>
                </a:solidFill>
              </a:rPr>
              <a:t>出现故障，轻则造成工艺波动影 响产品产质量，重则全线停产。故其保证可靠稳定运行，延长其使用寿命</a:t>
            </a:r>
            <a:r>
              <a:rPr lang="zh-CN" altLang="en-US" sz="2000" dirty="0" smtClean="0">
                <a:solidFill>
                  <a:schemeClr val="tx1"/>
                </a:solidFill>
              </a:rPr>
              <a:t>。系统性能</a:t>
            </a:r>
            <a:r>
              <a:rPr lang="zh-CN" altLang="en-US" sz="2000" dirty="0">
                <a:solidFill>
                  <a:schemeClr val="tx1"/>
                </a:solidFill>
              </a:rPr>
              <a:t>的发挥和保证生产的连续性、安全性等方面是极其重要的</a:t>
            </a:r>
            <a:r>
              <a:rPr lang="zh-CN" altLang="en-US" sz="2000" dirty="0" smtClean="0">
                <a:solidFill>
                  <a:schemeClr val="tx1"/>
                </a:solidFill>
              </a:rPr>
              <a:t>。</a:t>
            </a:r>
            <a:endParaRPr lang="en-US" altLang="zh-CN" sz="2000" dirty="0" smtClean="0">
              <a:solidFill>
                <a:schemeClr val="tx1"/>
              </a:solidFill>
            </a:endParaRPr>
          </a:p>
          <a:p>
            <a:pPr marL="0" indent="0">
              <a:buNone/>
            </a:pPr>
            <a:r>
              <a:rPr lang="zh-CN" altLang="en-US" sz="2000" b="1" dirty="0" smtClean="0">
                <a:solidFill>
                  <a:schemeClr val="tx1"/>
                </a:solidFill>
              </a:rPr>
              <a:t>日常</a:t>
            </a:r>
            <a:r>
              <a:rPr lang="zh-CN" altLang="en-US" sz="2000" b="1" dirty="0">
                <a:solidFill>
                  <a:schemeClr val="tx1"/>
                </a:solidFill>
              </a:rPr>
              <a:t>维护、预防性维护和故障</a:t>
            </a:r>
            <a:r>
              <a:rPr lang="zh-CN" altLang="en-US" sz="2000" b="1" dirty="0" smtClean="0">
                <a:solidFill>
                  <a:schemeClr val="tx1"/>
                </a:solidFill>
              </a:rPr>
              <a:t>维护</a:t>
            </a:r>
            <a:endParaRPr lang="zh-CN" altLang="en-US" sz="2000" b="1" dirty="0">
              <a:solidFill>
                <a:schemeClr val="tx1"/>
              </a:solidFill>
            </a:endParaRPr>
          </a:p>
          <a:p>
            <a:pPr marL="0" indent="0">
              <a:buNone/>
            </a:pPr>
            <a:r>
              <a:rPr lang="zh-CN" altLang="en-US" sz="2000" dirty="0">
                <a:solidFill>
                  <a:schemeClr val="tx1"/>
                </a:solidFill>
              </a:rPr>
              <a:t>日常维护和预防维护是在系统未发生故障所进行的维护。故障维护发生在故障产生之后</a:t>
            </a:r>
            <a:r>
              <a:rPr lang="en-US" altLang="zh-CN" sz="2000" dirty="0">
                <a:solidFill>
                  <a:schemeClr val="tx1"/>
                </a:solidFill>
              </a:rPr>
              <a:t>,</a:t>
            </a:r>
            <a:r>
              <a:rPr lang="zh-CN" altLang="en-US" sz="2000" dirty="0">
                <a:solidFill>
                  <a:schemeClr val="tx1"/>
                </a:solidFill>
              </a:rPr>
              <a:t>往往 已造成系统部分功能失灵并对生产造成不良影响</a:t>
            </a:r>
            <a:r>
              <a:rPr lang="en-US" altLang="zh-CN" sz="2000" dirty="0">
                <a:solidFill>
                  <a:schemeClr val="tx1"/>
                </a:solidFill>
              </a:rPr>
              <a:t>;</a:t>
            </a:r>
            <a:r>
              <a:rPr lang="zh-CN" altLang="en-US" sz="2000" dirty="0">
                <a:solidFill>
                  <a:schemeClr val="tx1"/>
                </a:solidFill>
              </a:rPr>
              <a:t>相反</a:t>
            </a:r>
            <a:r>
              <a:rPr lang="en-US" altLang="zh-CN" sz="2000" dirty="0">
                <a:solidFill>
                  <a:schemeClr val="tx1"/>
                </a:solidFill>
              </a:rPr>
              <a:t>,</a:t>
            </a:r>
            <a:r>
              <a:rPr lang="zh-CN" altLang="en-US" sz="2000" dirty="0">
                <a:solidFill>
                  <a:schemeClr val="tx1"/>
                </a:solidFill>
              </a:rPr>
              <a:t>预防性维护是在系统正常运行时</a:t>
            </a:r>
            <a:r>
              <a:rPr lang="en-US" altLang="zh-CN" sz="2000" dirty="0">
                <a:solidFill>
                  <a:schemeClr val="tx1"/>
                </a:solidFill>
              </a:rPr>
              <a:t>,</a:t>
            </a:r>
            <a:r>
              <a:rPr lang="zh-CN" altLang="en-US" sz="2000" dirty="0">
                <a:solidFill>
                  <a:schemeClr val="tx1"/>
                </a:solidFill>
              </a:rPr>
              <a:t>对系统进行有计划的定期维护</a:t>
            </a:r>
            <a:r>
              <a:rPr lang="en-US" altLang="zh-CN" sz="2000" dirty="0">
                <a:solidFill>
                  <a:schemeClr val="tx1"/>
                </a:solidFill>
              </a:rPr>
              <a:t>,</a:t>
            </a:r>
            <a:r>
              <a:rPr lang="zh-CN" altLang="en-US" sz="2000" dirty="0">
                <a:solidFill>
                  <a:schemeClr val="tx1"/>
                </a:solidFill>
              </a:rPr>
              <a:t>及时掌握系统运行状态、消除系统故障隐 患、保证系统长期稳定可靠地运行</a:t>
            </a:r>
            <a:r>
              <a:rPr lang="en-US" altLang="zh-CN" sz="2000" dirty="0">
                <a:solidFill>
                  <a:schemeClr val="tx1"/>
                </a:solidFill>
              </a:rPr>
              <a:t>,</a:t>
            </a:r>
            <a:r>
              <a:rPr lang="zh-CN" altLang="en-US" sz="2000" dirty="0">
                <a:solidFill>
                  <a:schemeClr val="tx1"/>
                </a:solidFill>
              </a:rPr>
              <a:t>形成定期维护的概念。实践证明</a:t>
            </a:r>
            <a:r>
              <a:rPr lang="en-US" altLang="zh-CN" sz="2000" dirty="0">
                <a:solidFill>
                  <a:schemeClr val="tx1"/>
                </a:solidFill>
              </a:rPr>
              <a:t>,</a:t>
            </a:r>
            <a:r>
              <a:rPr lang="zh-CN" altLang="en-US" sz="2000" dirty="0">
                <a:solidFill>
                  <a:schemeClr val="tx1"/>
                </a:solidFill>
              </a:rPr>
              <a:t>定期维护能够有效地防止</a:t>
            </a:r>
            <a:r>
              <a:rPr lang="en-US" altLang="zh-CN" sz="2000" dirty="0">
                <a:solidFill>
                  <a:schemeClr val="tx1"/>
                </a:solidFill>
              </a:rPr>
              <a:t>DCS </a:t>
            </a:r>
            <a:r>
              <a:rPr lang="zh-CN" altLang="en-US" sz="2000" dirty="0">
                <a:solidFill>
                  <a:schemeClr val="tx1"/>
                </a:solidFill>
              </a:rPr>
              <a:t>突发故障的产生</a:t>
            </a:r>
            <a:r>
              <a:rPr lang="en-US" altLang="zh-CN" sz="2000" dirty="0">
                <a:solidFill>
                  <a:schemeClr val="tx1"/>
                </a:solidFill>
              </a:rPr>
              <a:t>,</a:t>
            </a:r>
            <a:r>
              <a:rPr lang="zh-CN" altLang="en-US" sz="2000" dirty="0">
                <a:solidFill>
                  <a:schemeClr val="tx1"/>
                </a:solidFill>
              </a:rPr>
              <a:t>形成可观的间接经济效益。 </a:t>
            </a:r>
          </a:p>
          <a:p>
            <a:pPr marL="0" indent="0">
              <a:buNone/>
            </a:pPr>
            <a:endParaRPr lang="zh-CN" altLang="en-US" sz="2000" dirty="0">
              <a:solidFill>
                <a:schemeClr val="tx1"/>
              </a:solidFill>
            </a:endParaRPr>
          </a:p>
        </p:txBody>
      </p:sp>
      <p:sp>
        <p:nvSpPr>
          <p:cNvPr id="6" name="文本占位符 5"/>
          <p:cNvSpPr>
            <a:spLocks noGrp="1"/>
          </p:cNvSpPr>
          <p:nvPr>
            <p:ph type="body" idx="11"/>
          </p:nvPr>
        </p:nvSpPr>
        <p:spPr/>
        <p:txBody>
          <a:bodyPr>
            <a:normAutofit/>
          </a:bodyPr>
          <a:lstStyle/>
          <a:p>
            <a:r>
              <a:rPr lang="zh-CN" altLang="en-US" b="1" dirty="0">
                <a:solidFill>
                  <a:schemeClr val="tx1"/>
                </a:solidFill>
              </a:rPr>
              <a:t>工</a:t>
            </a:r>
            <a:r>
              <a:rPr lang="zh-CN" altLang="en-US" b="1" dirty="0" smtClean="0">
                <a:solidFill>
                  <a:schemeClr val="tx1"/>
                </a:solidFill>
              </a:rPr>
              <a:t>控系统维护分类</a:t>
            </a:r>
            <a:endParaRPr lang="en-US" altLang="zh-CN" b="1" dirty="0">
              <a:solidFill>
                <a:schemeClr val="tx1"/>
              </a:solidFill>
            </a:endParaRPr>
          </a:p>
        </p:txBody>
      </p:sp>
    </p:spTree>
    <p:extLst>
      <p:ext uri="{BB962C8B-B14F-4D97-AF65-F5344CB8AC3E}">
        <p14:creationId xmlns="" xmlns:p14="http://schemas.microsoft.com/office/powerpoint/2010/main" val="3184193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fld id="{7763E306-621D-483C-A40F-8D69E4E042B1}" type="datetime1">
              <a:rPr lang="zh-CN" altLang="en-US" smtClean="0"/>
              <a:pPr>
                <a:defRPr/>
              </a:pPr>
              <a:t>2012/12/25</a:t>
            </a:fld>
            <a:endParaRPr lang="zh-CN" altLang="en-US" dirty="0"/>
          </a:p>
        </p:txBody>
      </p:sp>
      <p:sp>
        <p:nvSpPr>
          <p:cNvPr id="2" name="内容占位符 1"/>
          <p:cNvSpPr>
            <a:spLocks noGrp="1"/>
          </p:cNvSpPr>
          <p:nvPr>
            <p:ph type="body" idx="1"/>
          </p:nvPr>
        </p:nvSpPr>
        <p:spPr/>
        <p:txBody>
          <a:bodyPr>
            <a:normAutofit fontScale="92500" lnSpcReduction="20000"/>
          </a:bodyPr>
          <a:lstStyle/>
          <a:p>
            <a:r>
              <a:rPr lang="zh-CN" altLang="en-US" b="1" dirty="0" smtClean="0">
                <a:solidFill>
                  <a:schemeClr val="tx1"/>
                </a:solidFill>
              </a:rPr>
              <a:t>日常定期维护</a:t>
            </a:r>
            <a:endParaRPr lang="en-US" altLang="zh-CN" b="1" dirty="0" smtClean="0">
              <a:solidFill>
                <a:schemeClr val="tx1"/>
              </a:solidFill>
            </a:endParaRPr>
          </a:p>
          <a:p>
            <a:r>
              <a:rPr lang="en-US" altLang="zh-CN" dirty="0" smtClean="0">
                <a:solidFill>
                  <a:schemeClr val="tx1"/>
                </a:solidFill>
              </a:rPr>
              <a:t>1</a:t>
            </a:r>
            <a:r>
              <a:rPr lang="zh-CN" altLang="en-US" dirty="0">
                <a:solidFill>
                  <a:schemeClr val="tx1"/>
                </a:solidFill>
              </a:rPr>
              <a:t>） 完善</a:t>
            </a:r>
            <a:r>
              <a:rPr lang="en-US" altLang="zh-CN" dirty="0">
                <a:solidFill>
                  <a:schemeClr val="tx1"/>
                </a:solidFill>
              </a:rPr>
              <a:t>DCS</a:t>
            </a:r>
            <a:r>
              <a:rPr lang="zh-CN" altLang="en-US" dirty="0">
                <a:solidFill>
                  <a:schemeClr val="tx1"/>
                </a:solidFill>
              </a:rPr>
              <a:t>系统管理制度。 </a:t>
            </a:r>
          </a:p>
          <a:p>
            <a:r>
              <a:rPr lang="en-US" altLang="zh-CN" dirty="0" smtClean="0">
                <a:solidFill>
                  <a:schemeClr val="tx1"/>
                </a:solidFill>
              </a:rPr>
              <a:t>2</a:t>
            </a:r>
            <a:r>
              <a:rPr lang="zh-CN" altLang="en-US" dirty="0">
                <a:solidFill>
                  <a:schemeClr val="tx1"/>
                </a:solidFill>
              </a:rPr>
              <a:t>） 保证空调设备稳定运行</a:t>
            </a:r>
            <a:r>
              <a:rPr lang="en-US" altLang="zh-CN" dirty="0">
                <a:solidFill>
                  <a:schemeClr val="tx1"/>
                </a:solidFill>
              </a:rPr>
              <a:t>,</a:t>
            </a:r>
            <a:r>
              <a:rPr lang="zh-CN" altLang="en-US" dirty="0">
                <a:solidFill>
                  <a:schemeClr val="tx1"/>
                </a:solidFill>
              </a:rPr>
              <a:t>保证室温变化小于</a:t>
            </a:r>
            <a:r>
              <a:rPr lang="en-US" altLang="zh-CN" dirty="0">
                <a:solidFill>
                  <a:schemeClr val="tx1"/>
                </a:solidFill>
              </a:rPr>
              <a:t>±5℃/h ,</a:t>
            </a:r>
            <a:r>
              <a:rPr lang="zh-CN" altLang="en-US" dirty="0">
                <a:solidFill>
                  <a:schemeClr val="tx1"/>
                </a:solidFill>
              </a:rPr>
              <a:t>避免由于温度、湿度急剧变化导致在系统设备上的凝露。 </a:t>
            </a:r>
          </a:p>
          <a:p>
            <a:r>
              <a:rPr lang="en-US" altLang="zh-CN" dirty="0" smtClean="0">
                <a:solidFill>
                  <a:schemeClr val="tx1"/>
                </a:solidFill>
              </a:rPr>
              <a:t>3</a:t>
            </a:r>
            <a:r>
              <a:rPr lang="zh-CN" altLang="en-US" dirty="0">
                <a:solidFill>
                  <a:schemeClr val="tx1"/>
                </a:solidFill>
              </a:rPr>
              <a:t>） 尽量避免电磁场对系统的干扰</a:t>
            </a:r>
            <a:r>
              <a:rPr lang="en-US" altLang="zh-CN" dirty="0">
                <a:solidFill>
                  <a:schemeClr val="tx1"/>
                </a:solidFill>
              </a:rPr>
              <a:t>,</a:t>
            </a:r>
            <a:r>
              <a:rPr lang="zh-CN" altLang="en-US" dirty="0">
                <a:solidFill>
                  <a:schemeClr val="tx1"/>
                </a:solidFill>
              </a:rPr>
              <a:t>避免移动运行中的操作站、显示器等</a:t>
            </a:r>
            <a:r>
              <a:rPr lang="en-US" altLang="zh-CN" dirty="0">
                <a:solidFill>
                  <a:schemeClr val="tx1"/>
                </a:solidFill>
              </a:rPr>
              <a:t>,</a:t>
            </a:r>
            <a:r>
              <a:rPr lang="zh-CN" altLang="en-US" dirty="0">
                <a:solidFill>
                  <a:schemeClr val="tx1"/>
                </a:solidFill>
              </a:rPr>
              <a:t>避免拉动或碰伤设备连接电缆和通讯电缆等。 </a:t>
            </a:r>
          </a:p>
          <a:p>
            <a:r>
              <a:rPr lang="en-US" altLang="zh-CN" dirty="0" smtClean="0">
                <a:solidFill>
                  <a:schemeClr val="tx1"/>
                </a:solidFill>
              </a:rPr>
              <a:t>4</a:t>
            </a:r>
            <a:r>
              <a:rPr lang="zh-CN" altLang="en-US" dirty="0">
                <a:solidFill>
                  <a:schemeClr val="tx1"/>
                </a:solidFill>
              </a:rPr>
              <a:t>） 注意防尘，现场与控制室合理隔离，并定时清扫，保持清洁，防止粉尘对元件运行及散热产生不良影响</a:t>
            </a:r>
            <a:r>
              <a:rPr lang="en-US" altLang="zh-CN" dirty="0">
                <a:solidFill>
                  <a:schemeClr val="tx1"/>
                </a:solidFill>
              </a:rPr>
              <a:t>;</a:t>
            </a:r>
          </a:p>
          <a:p>
            <a:r>
              <a:rPr lang="en-US" altLang="zh-CN" dirty="0" smtClean="0">
                <a:solidFill>
                  <a:schemeClr val="tx1"/>
                </a:solidFill>
              </a:rPr>
              <a:t> </a:t>
            </a:r>
            <a:r>
              <a:rPr lang="en-US" altLang="zh-CN" dirty="0">
                <a:solidFill>
                  <a:schemeClr val="tx1"/>
                </a:solidFill>
              </a:rPr>
              <a:t>5</a:t>
            </a:r>
            <a:r>
              <a:rPr lang="zh-CN" altLang="en-US" dirty="0">
                <a:solidFill>
                  <a:schemeClr val="tx1"/>
                </a:solidFill>
              </a:rPr>
              <a:t>） 严禁使用非正版软件和安装与系统无关软件。</a:t>
            </a:r>
          </a:p>
          <a:p>
            <a:r>
              <a:rPr lang="zh-CN" altLang="en-US" dirty="0" smtClean="0">
                <a:solidFill>
                  <a:schemeClr val="tx1"/>
                </a:solidFill>
              </a:rPr>
              <a:t> </a:t>
            </a:r>
            <a:r>
              <a:rPr lang="en-US" altLang="zh-CN" dirty="0">
                <a:solidFill>
                  <a:schemeClr val="tx1"/>
                </a:solidFill>
              </a:rPr>
              <a:t>6</a:t>
            </a:r>
            <a:r>
              <a:rPr lang="zh-CN" altLang="en-US" dirty="0">
                <a:solidFill>
                  <a:schemeClr val="tx1"/>
                </a:solidFill>
              </a:rPr>
              <a:t>） 做好控制子目录文件的备份</a:t>
            </a:r>
            <a:r>
              <a:rPr lang="en-US" altLang="zh-CN" dirty="0">
                <a:solidFill>
                  <a:schemeClr val="tx1"/>
                </a:solidFill>
              </a:rPr>
              <a:t>,</a:t>
            </a:r>
            <a:r>
              <a:rPr lang="zh-CN" altLang="en-US" dirty="0">
                <a:solidFill>
                  <a:schemeClr val="tx1"/>
                </a:solidFill>
              </a:rPr>
              <a:t>各自控回路的</a:t>
            </a:r>
            <a:r>
              <a:rPr lang="en-US" altLang="zh-CN" dirty="0">
                <a:solidFill>
                  <a:schemeClr val="tx1"/>
                </a:solidFill>
              </a:rPr>
              <a:t>PID </a:t>
            </a:r>
            <a:r>
              <a:rPr lang="zh-CN" altLang="en-US" dirty="0">
                <a:solidFill>
                  <a:schemeClr val="tx1"/>
                </a:solidFill>
              </a:rPr>
              <a:t>参数、调节器正反作用等系统数据记录工作。 </a:t>
            </a:r>
          </a:p>
          <a:p>
            <a:r>
              <a:rPr lang="en-US" altLang="zh-CN" dirty="0" smtClean="0">
                <a:solidFill>
                  <a:schemeClr val="tx1"/>
                </a:solidFill>
              </a:rPr>
              <a:t>7</a:t>
            </a:r>
            <a:r>
              <a:rPr lang="zh-CN" altLang="en-US" dirty="0">
                <a:solidFill>
                  <a:schemeClr val="tx1"/>
                </a:solidFill>
              </a:rPr>
              <a:t>） 检查控制主机、显示器、鼠标、键盘等硬件是否完好</a:t>
            </a:r>
            <a:r>
              <a:rPr lang="en-US" altLang="zh-CN" dirty="0">
                <a:solidFill>
                  <a:schemeClr val="tx1"/>
                </a:solidFill>
              </a:rPr>
              <a:t>,</a:t>
            </a:r>
            <a:r>
              <a:rPr lang="zh-CN" altLang="en-US" dirty="0">
                <a:solidFill>
                  <a:schemeClr val="tx1"/>
                </a:solidFill>
              </a:rPr>
              <a:t>实时监控工作是否正常。 </a:t>
            </a:r>
          </a:p>
          <a:p>
            <a:r>
              <a:rPr lang="en-US" altLang="zh-CN" dirty="0" smtClean="0">
                <a:solidFill>
                  <a:schemeClr val="tx1"/>
                </a:solidFill>
              </a:rPr>
              <a:t>8</a:t>
            </a:r>
            <a:r>
              <a:rPr lang="zh-CN" altLang="en-US" dirty="0">
                <a:solidFill>
                  <a:schemeClr val="tx1"/>
                </a:solidFill>
              </a:rPr>
              <a:t>） 查看故障诊断画面</a:t>
            </a:r>
            <a:r>
              <a:rPr lang="en-US" altLang="zh-CN" dirty="0">
                <a:solidFill>
                  <a:schemeClr val="tx1"/>
                </a:solidFill>
              </a:rPr>
              <a:t>,</a:t>
            </a:r>
            <a:r>
              <a:rPr lang="zh-CN" altLang="en-US" dirty="0">
                <a:solidFill>
                  <a:schemeClr val="tx1"/>
                </a:solidFill>
              </a:rPr>
              <a:t>是否有故障提示。 </a:t>
            </a:r>
          </a:p>
          <a:p>
            <a:r>
              <a:rPr lang="en-US" altLang="zh-CN" dirty="0" smtClean="0">
                <a:solidFill>
                  <a:schemeClr val="tx1"/>
                </a:solidFill>
              </a:rPr>
              <a:t>9</a:t>
            </a:r>
            <a:r>
              <a:rPr lang="zh-CN" altLang="en-US" dirty="0">
                <a:solidFill>
                  <a:schemeClr val="tx1"/>
                </a:solidFill>
              </a:rPr>
              <a:t>） 系统上电后</a:t>
            </a:r>
            <a:r>
              <a:rPr lang="en-US" altLang="zh-CN" dirty="0">
                <a:solidFill>
                  <a:schemeClr val="tx1"/>
                </a:solidFill>
              </a:rPr>
              <a:t>,</a:t>
            </a:r>
            <a:r>
              <a:rPr lang="zh-CN" altLang="en-US" dirty="0">
                <a:solidFill>
                  <a:schemeClr val="tx1"/>
                </a:solidFill>
              </a:rPr>
              <a:t>通信接头不能与机柜等导电体相碰</a:t>
            </a:r>
            <a:r>
              <a:rPr lang="en-US" altLang="zh-CN" dirty="0">
                <a:solidFill>
                  <a:schemeClr val="tx1"/>
                </a:solidFill>
              </a:rPr>
              <a:t>,</a:t>
            </a:r>
            <a:r>
              <a:rPr lang="zh-CN" altLang="en-US" dirty="0">
                <a:solidFill>
                  <a:schemeClr val="tx1"/>
                </a:solidFill>
              </a:rPr>
              <a:t>互为冗余的通信线、通信接头不能碰在一起</a:t>
            </a:r>
            <a:r>
              <a:rPr lang="en-US" altLang="zh-CN" dirty="0">
                <a:solidFill>
                  <a:schemeClr val="tx1"/>
                </a:solidFill>
              </a:rPr>
              <a:t>,</a:t>
            </a:r>
            <a:r>
              <a:rPr lang="zh-CN" altLang="en-US" dirty="0">
                <a:solidFill>
                  <a:schemeClr val="tx1"/>
                </a:solidFill>
              </a:rPr>
              <a:t>以免烧坏通信网卡。 </a:t>
            </a:r>
          </a:p>
          <a:p>
            <a:endParaRPr lang="zh-CN" altLang="en-US" dirty="0">
              <a:solidFill>
                <a:schemeClr val="tx1"/>
              </a:solidFill>
            </a:endParaRPr>
          </a:p>
        </p:txBody>
      </p:sp>
      <p:sp>
        <p:nvSpPr>
          <p:cNvPr id="6" name="文本占位符 5"/>
          <p:cNvSpPr>
            <a:spLocks noGrp="1"/>
          </p:cNvSpPr>
          <p:nvPr>
            <p:ph type="body" idx="11"/>
          </p:nvPr>
        </p:nvSpPr>
        <p:spPr/>
        <p:txBody>
          <a:bodyPr>
            <a:normAutofit/>
          </a:bodyPr>
          <a:lstStyle/>
          <a:p>
            <a:r>
              <a:rPr lang="zh-CN" altLang="en-US" b="1" dirty="0">
                <a:solidFill>
                  <a:schemeClr val="tx1"/>
                </a:solidFill>
              </a:rPr>
              <a:t>工控</a:t>
            </a:r>
            <a:r>
              <a:rPr lang="zh-CN" altLang="en-US" b="1" dirty="0" smtClean="0">
                <a:solidFill>
                  <a:schemeClr val="tx1"/>
                </a:solidFill>
              </a:rPr>
              <a:t>系统维护（</a:t>
            </a:r>
            <a:r>
              <a:rPr lang="zh-CN" altLang="en-US" b="1" dirty="0">
                <a:solidFill>
                  <a:schemeClr val="tx1"/>
                </a:solidFill>
              </a:rPr>
              <a:t>日常</a:t>
            </a:r>
            <a:r>
              <a:rPr lang="zh-CN" altLang="en-US" b="1" dirty="0" smtClean="0">
                <a:solidFill>
                  <a:schemeClr val="tx1"/>
                </a:solidFill>
              </a:rPr>
              <a:t>定期维护）</a:t>
            </a:r>
            <a:endParaRPr lang="zh-CN" altLang="en-US" dirty="0"/>
          </a:p>
        </p:txBody>
      </p:sp>
    </p:spTree>
    <p:extLst>
      <p:ext uri="{BB962C8B-B14F-4D97-AF65-F5344CB8AC3E}">
        <p14:creationId xmlns="" xmlns:p14="http://schemas.microsoft.com/office/powerpoint/2010/main" val="2303015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fld id="{594BD595-ED38-4D2D-AD85-63679913FC65}" type="datetime1">
              <a:rPr lang="zh-CN" altLang="en-US" smtClean="0"/>
              <a:pPr>
                <a:defRPr/>
              </a:pPr>
              <a:t>2012/12/25</a:t>
            </a:fld>
            <a:endParaRPr lang="zh-CN" altLang="en-US" dirty="0"/>
          </a:p>
        </p:txBody>
      </p:sp>
      <p:sp>
        <p:nvSpPr>
          <p:cNvPr id="2" name="内容占位符 1"/>
          <p:cNvSpPr>
            <a:spLocks noGrp="1"/>
          </p:cNvSpPr>
          <p:nvPr>
            <p:ph type="body" idx="1"/>
          </p:nvPr>
        </p:nvSpPr>
        <p:spPr/>
        <p:txBody>
          <a:bodyPr>
            <a:normAutofit fontScale="85000" lnSpcReduction="20000"/>
          </a:bodyPr>
          <a:lstStyle/>
          <a:p>
            <a:r>
              <a:rPr lang="zh-CN" altLang="en-US" b="1" dirty="0" smtClean="0">
                <a:solidFill>
                  <a:schemeClr val="tx1"/>
                </a:solidFill>
              </a:rPr>
              <a:t>预防性维护</a:t>
            </a:r>
            <a:endParaRPr lang="en-US" altLang="zh-CN" b="1" dirty="0" smtClean="0">
              <a:solidFill>
                <a:schemeClr val="tx1"/>
              </a:solidFill>
            </a:endParaRPr>
          </a:p>
          <a:p>
            <a:r>
              <a:rPr lang="en-US" altLang="zh-CN" dirty="0" smtClean="0">
                <a:solidFill>
                  <a:schemeClr val="tx1"/>
                </a:solidFill>
              </a:rPr>
              <a:t>1</a:t>
            </a:r>
            <a:r>
              <a:rPr lang="zh-CN" altLang="en-US" dirty="0">
                <a:solidFill>
                  <a:schemeClr val="tx1"/>
                </a:solidFill>
              </a:rPr>
              <a:t>） 系统冗余测试</a:t>
            </a:r>
            <a:r>
              <a:rPr lang="en-US" altLang="zh-CN" dirty="0">
                <a:solidFill>
                  <a:schemeClr val="tx1"/>
                </a:solidFill>
              </a:rPr>
              <a:t>: </a:t>
            </a:r>
            <a:r>
              <a:rPr lang="zh-CN" altLang="en-US" dirty="0">
                <a:solidFill>
                  <a:schemeClr val="tx1"/>
                </a:solidFill>
              </a:rPr>
              <a:t>对冗余电源、服务器、控制器、通讯网络进行冗余测试。操作站、控制站停电检修。包括计算机内部、控制站机笼、电源箱等部件的灰尘清理。 </a:t>
            </a:r>
          </a:p>
          <a:p>
            <a:r>
              <a:rPr lang="en-US" altLang="zh-CN" dirty="0">
                <a:solidFill>
                  <a:schemeClr val="tx1"/>
                </a:solidFill>
              </a:rPr>
              <a:t>2</a:t>
            </a:r>
            <a:r>
              <a:rPr lang="zh-CN" altLang="en-US" dirty="0">
                <a:solidFill>
                  <a:schemeClr val="tx1"/>
                </a:solidFill>
              </a:rPr>
              <a:t>） 系统供电线路检修。并对</a:t>
            </a:r>
            <a:r>
              <a:rPr lang="en-US" altLang="zh-CN" dirty="0">
                <a:solidFill>
                  <a:schemeClr val="tx1"/>
                </a:solidFill>
              </a:rPr>
              <a:t>UPS</a:t>
            </a:r>
            <a:r>
              <a:rPr lang="zh-CN" altLang="en-US" dirty="0">
                <a:solidFill>
                  <a:schemeClr val="tx1"/>
                </a:solidFill>
              </a:rPr>
              <a:t>进行供电能力测试和实施放电操作。 </a:t>
            </a:r>
          </a:p>
          <a:p>
            <a:r>
              <a:rPr lang="en-US" altLang="zh-CN" dirty="0">
                <a:solidFill>
                  <a:schemeClr val="tx1"/>
                </a:solidFill>
              </a:rPr>
              <a:t>3</a:t>
            </a:r>
            <a:r>
              <a:rPr lang="zh-CN" altLang="en-US" dirty="0">
                <a:solidFill>
                  <a:schemeClr val="tx1"/>
                </a:solidFill>
              </a:rPr>
              <a:t>） 接地系统检修。包括端子检查、对地电阻测试。 </a:t>
            </a:r>
          </a:p>
          <a:p>
            <a:r>
              <a:rPr lang="en-US" altLang="zh-CN" dirty="0">
                <a:solidFill>
                  <a:schemeClr val="tx1"/>
                </a:solidFill>
              </a:rPr>
              <a:t>4</a:t>
            </a:r>
            <a:r>
              <a:rPr lang="zh-CN" altLang="en-US" dirty="0">
                <a:solidFill>
                  <a:schemeClr val="tx1"/>
                </a:solidFill>
              </a:rPr>
              <a:t>） 现场设备检修</a:t>
            </a:r>
            <a:r>
              <a:rPr lang="zh-CN" altLang="en-US" dirty="0" smtClean="0">
                <a:solidFill>
                  <a:schemeClr val="tx1"/>
                </a:solidFill>
              </a:rPr>
              <a:t>。</a:t>
            </a:r>
            <a:endParaRPr lang="en-US" altLang="zh-CN" dirty="0" smtClean="0">
              <a:solidFill>
                <a:schemeClr val="tx1"/>
              </a:solidFill>
            </a:endParaRPr>
          </a:p>
          <a:p>
            <a:r>
              <a:rPr lang="zh-CN" altLang="en-US" b="1" dirty="0" smtClean="0">
                <a:solidFill>
                  <a:schemeClr val="tx1"/>
                </a:solidFill>
              </a:rPr>
              <a:t>故障处理维护</a:t>
            </a:r>
            <a:endParaRPr lang="en-US" altLang="zh-CN" b="1" dirty="0" smtClean="0">
              <a:solidFill>
                <a:schemeClr val="tx1"/>
              </a:solidFill>
            </a:endParaRPr>
          </a:p>
          <a:p>
            <a:r>
              <a:rPr lang="en-US" altLang="zh-CN" dirty="0">
                <a:solidFill>
                  <a:schemeClr val="tx1"/>
                </a:solidFill>
              </a:rPr>
              <a:t>1</a:t>
            </a:r>
            <a:r>
              <a:rPr lang="zh-CN" altLang="en-US" dirty="0">
                <a:solidFill>
                  <a:schemeClr val="tx1"/>
                </a:solidFill>
              </a:rPr>
              <a:t>） </a:t>
            </a:r>
            <a:r>
              <a:rPr lang="en-US" altLang="zh-CN" dirty="0">
                <a:solidFill>
                  <a:schemeClr val="tx1"/>
                </a:solidFill>
              </a:rPr>
              <a:t>DCS</a:t>
            </a:r>
            <a:r>
              <a:rPr lang="zh-CN" altLang="en-US" dirty="0">
                <a:solidFill>
                  <a:schemeClr val="tx1"/>
                </a:solidFill>
              </a:rPr>
              <a:t>系统往往具有丰富的自诊断功能。根据报警</a:t>
            </a:r>
            <a:r>
              <a:rPr lang="en-US" altLang="zh-CN" dirty="0">
                <a:solidFill>
                  <a:schemeClr val="tx1"/>
                </a:solidFill>
              </a:rPr>
              <a:t>,</a:t>
            </a:r>
            <a:r>
              <a:rPr lang="zh-CN" altLang="en-US" dirty="0">
                <a:solidFill>
                  <a:schemeClr val="tx1"/>
                </a:solidFill>
              </a:rPr>
              <a:t>可以直接找到故障点</a:t>
            </a:r>
            <a:r>
              <a:rPr lang="en-US" altLang="zh-CN" dirty="0">
                <a:solidFill>
                  <a:schemeClr val="tx1"/>
                </a:solidFill>
              </a:rPr>
              <a:t>,</a:t>
            </a:r>
            <a:r>
              <a:rPr lang="zh-CN" altLang="en-US" dirty="0">
                <a:solidFill>
                  <a:schemeClr val="tx1"/>
                </a:solidFill>
              </a:rPr>
              <a:t>并且还可通过报警的消除来验证维修结果。 </a:t>
            </a:r>
          </a:p>
          <a:p>
            <a:r>
              <a:rPr lang="en-US" altLang="zh-CN" dirty="0">
                <a:solidFill>
                  <a:schemeClr val="tx1"/>
                </a:solidFill>
              </a:rPr>
              <a:t>2</a:t>
            </a:r>
            <a:r>
              <a:rPr lang="zh-CN" altLang="en-US" dirty="0">
                <a:solidFill>
                  <a:schemeClr val="tx1"/>
                </a:solidFill>
              </a:rPr>
              <a:t>） 通信接头接触不良会引起通信故障</a:t>
            </a:r>
            <a:r>
              <a:rPr lang="en-US" altLang="zh-CN" dirty="0">
                <a:solidFill>
                  <a:schemeClr val="tx1"/>
                </a:solidFill>
              </a:rPr>
              <a:t>,</a:t>
            </a:r>
            <a:r>
              <a:rPr lang="zh-CN" altLang="en-US" dirty="0">
                <a:solidFill>
                  <a:schemeClr val="tx1"/>
                </a:solidFill>
              </a:rPr>
              <a:t>确认通信接头接触不良后</a:t>
            </a:r>
            <a:r>
              <a:rPr lang="en-US" altLang="zh-CN" dirty="0">
                <a:solidFill>
                  <a:schemeClr val="tx1"/>
                </a:solidFill>
              </a:rPr>
              <a:t>,</a:t>
            </a:r>
            <a:r>
              <a:rPr lang="zh-CN" altLang="en-US" dirty="0">
                <a:solidFill>
                  <a:schemeClr val="tx1"/>
                </a:solidFill>
              </a:rPr>
              <a:t>可以利用工具重做接头</a:t>
            </a:r>
            <a:r>
              <a:rPr lang="en-US" altLang="zh-CN" dirty="0">
                <a:solidFill>
                  <a:schemeClr val="tx1"/>
                </a:solidFill>
              </a:rPr>
              <a:t>;</a:t>
            </a:r>
            <a:r>
              <a:rPr lang="zh-CN" altLang="en-US" dirty="0">
                <a:solidFill>
                  <a:schemeClr val="tx1"/>
                </a:solidFill>
              </a:rPr>
              <a:t>通信线破损应及时更换。 </a:t>
            </a:r>
          </a:p>
          <a:p>
            <a:r>
              <a:rPr lang="en-US" altLang="zh-CN" dirty="0">
                <a:solidFill>
                  <a:schemeClr val="tx1"/>
                </a:solidFill>
              </a:rPr>
              <a:t>3</a:t>
            </a:r>
            <a:r>
              <a:rPr lang="zh-CN" altLang="en-US" dirty="0">
                <a:solidFill>
                  <a:schemeClr val="tx1"/>
                </a:solidFill>
              </a:rPr>
              <a:t>） 某个卡件故障灯闪烁或者卡件上全部数据都为零</a:t>
            </a:r>
            <a:r>
              <a:rPr lang="en-US" altLang="zh-CN" dirty="0">
                <a:solidFill>
                  <a:schemeClr val="tx1"/>
                </a:solidFill>
              </a:rPr>
              <a:t>,</a:t>
            </a:r>
            <a:r>
              <a:rPr lang="zh-CN" altLang="en-US" dirty="0">
                <a:solidFill>
                  <a:schemeClr val="tx1"/>
                </a:solidFill>
              </a:rPr>
              <a:t>可能的原因是组态信息有错、卡件处于备用状态而冗余端子连接线未接、卡件本身故障、该槽位没有组态信息等。 </a:t>
            </a:r>
          </a:p>
          <a:p>
            <a:r>
              <a:rPr lang="en-US" altLang="zh-CN" dirty="0">
                <a:solidFill>
                  <a:schemeClr val="tx1"/>
                </a:solidFill>
              </a:rPr>
              <a:t>4</a:t>
            </a:r>
            <a:r>
              <a:rPr lang="zh-CN" altLang="en-US" dirty="0">
                <a:solidFill>
                  <a:schemeClr val="tx1"/>
                </a:solidFill>
              </a:rPr>
              <a:t>） 当某一生产状态异常或报警时</a:t>
            </a:r>
            <a:r>
              <a:rPr lang="en-US" altLang="zh-CN" dirty="0">
                <a:solidFill>
                  <a:schemeClr val="tx1"/>
                </a:solidFill>
              </a:rPr>
              <a:t>,</a:t>
            </a:r>
            <a:r>
              <a:rPr lang="zh-CN" altLang="en-US" dirty="0">
                <a:solidFill>
                  <a:schemeClr val="tx1"/>
                </a:solidFill>
              </a:rPr>
              <a:t>我们可以先找到反映此状态的仪表</a:t>
            </a:r>
            <a:r>
              <a:rPr lang="en-US" altLang="zh-CN" dirty="0">
                <a:solidFill>
                  <a:schemeClr val="tx1"/>
                </a:solidFill>
              </a:rPr>
              <a:t>,</a:t>
            </a:r>
            <a:r>
              <a:rPr lang="zh-CN" altLang="en-US" dirty="0">
                <a:solidFill>
                  <a:schemeClr val="tx1"/>
                </a:solidFill>
              </a:rPr>
              <a:t>然后顺着信号向上传递的方向</a:t>
            </a:r>
            <a:r>
              <a:rPr lang="en-US" altLang="zh-CN" dirty="0">
                <a:solidFill>
                  <a:schemeClr val="tx1"/>
                </a:solidFill>
              </a:rPr>
              <a:t>,</a:t>
            </a:r>
            <a:r>
              <a:rPr lang="zh-CN" altLang="en-US" dirty="0">
                <a:solidFill>
                  <a:schemeClr val="tx1"/>
                </a:solidFill>
              </a:rPr>
              <a:t>用仪器逐一检查信号的正误</a:t>
            </a:r>
            <a:r>
              <a:rPr lang="en-US" altLang="zh-CN" dirty="0">
                <a:solidFill>
                  <a:schemeClr val="tx1"/>
                </a:solidFill>
              </a:rPr>
              <a:t>,</a:t>
            </a:r>
            <a:r>
              <a:rPr lang="zh-CN" altLang="en-US" dirty="0">
                <a:solidFill>
                  <a:schemeClr val="tx1"/>
                </a:solidFill>
              </a:rPr>
              <a:t>直到查出故障所在。 </a:t>
            </a:r>
          </a:p>
          <a:p>
            <a:r>
              <a:rPr lang="en-US" altLang="zh-CN" dirty="0">
                <a:solidFill>
                  <a:schemeClr val="tx1"/>
                </a:solidFill>
              </a:rPr>
              <a:t>5</a:t>
            </a:r>
            <a:r>
              <a:rPr lang="zh-CN" altLang="en-US" dirty="0">
                <a:solidFill>
                  <a:schemeClr val="tx1"/>
                </a:solidFill>
              </a:rPr>
              <a:t>） 当出现较大规模的硬件故障时，最大的可能是由于</a:t>
            </a:r>
            <a:r>
              <a:rPr lang="en-US" altLang="zh-CN" dirty="0">
                <a:solidFill>
                  <a:schemeClr val="tx1"/>
                </a:solidFill>
              </a:rPr>
              <a:t>DCS</a:t>
            </a:r>
            <a:r>
              <a:rPr lang="zh-CN" altLang="en-US" dirty="0">
                <a:solidFill>
                  <a:schemeClr val="tx1"/>
                </a:solidFill>
              </a:rPr>
              <a:t>系统环境维护不力而造成的系统运故障，除当时采取紧急备件更换和系统清扫工作外，还要及时和厂家取得联系，由厂家专业技术支持工程师进一步确认和排除故障</a:t>
            </a:r>
            <a:r>
              <a:rPr lang="zh-CN" altLang="en-US" dirty="0" smtClean="0">
                <a:solidFill>
                  <a:schemeClr val="tx1"/>
                </a:solidFill>
              </a:rPr>
              <a:t>。</a:t>
            </a:r>
            <a:endParaRPr lang="zh-CN" altLang="en-US" dirty="0">
              <a:solidFill>
                <a:schemeClr val="tx1"/>
              </a:solidFill>
            </a:endParaRPr>
          </a:p>
        </p:txBody>
      </p:sp>
      <p:sp>
        <p:nvSpPr>
          <p:cNvPr id="6" name="文本占位符 5"/>
          <p:cNvSpPr>
            <a:spLocks noGrp="1"/>
          </p:cNvSpPr>
          <p:nvPr>
            <p:ph type="body" idx="11"/>
          </p:nvPr>
        </p:nvSpPr>
        <p:spPr/>
        <p:txBody>
          <a:bodyPr/>
          <a:lstStyle/>
          <a:p>
            <a:r>
              <a:rPr lang="zh-CN" altLang="en-US" b="1" dirty="0">
                <a:solidFill>
                  <a:schemeClr val="tx1"/>
                </a:solidFill>
              </a:rPr>
              <a:t>工控系统维护</a:t>
            </a:r>
            <a:r>
              <a:rPr lang="zh-CN" altLang="en-US" b="1" dirty="0" smtClean="0">
                <a:solidFill>
                  <a:schemeClr val="tx1"/>
                </a:solidFill>
              </a:rPr>
              <a:t>（预防性、</a:t>
            </a:r>
            <a:r>
              <a:rPr lang="zh-CN" altLang="en-US" b="1" dirty="0">
                <a:solidFill>
                  <a:schemeClr val="tx1"/>
                </a:solidFill>
              </a:rPr>
              <a:t>故障处理</a:t>
            </a:r>
            <a:r>
              <a:rPr lang="zh-CN" altLang="en-US" b="1" dirty="0" smtClean="0">
                <a:solidFill>
                  <a:schemeClr val="tx1"/>
                </a:solidFill>
              </a:rPr>
              <a:t>维护）</a:t>
            </a:r>
            <a:endParaRPr lang="zh-CN" altLang="en-US" dirty="0"/>
          </a:p>
        </p:txBody>
      </p:sp>
    </p:spTree>
    <p:extLst>
      <p:ext uri="{BB962C8B-B14F-4D97-AF65-F5344CB8AC3E}">
        <p14:creationId xmlns="" xmlns:p14="http://schemas.microsoft.com/office/powerpoint/2010/main" val="7318146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A71BE87C-7C16-488A-8C8D-4CEC68235A03}" type="datetime1">
              <a:rPr lang="zh-CN" altLang="en-US" smtClean="0"/>
              <a:pPr>
                <a:defRPr/>
              </a:pPr>
              <a:t>2012/12/25</a:t>
            </a:fld>
            <a:endParaRPr lang="zh-CN" altLang="en-US" dirty="0"/>
          </a:p>
        </p:txBody>
      </p:sp>
      <p:sp>
        <p:nvSpPr>
          <p:cNvPr id="7" name="文本占位符 6"/>
          <p:cNvSpPr>
            <a:spLocks noGrp="1"/>
          </p:cNvSpPr>
          <p:nvPr>
            <p:ph type="body" idx="11"/>
          </p:nvPr>
        </p:nvSpPr>
        <p:spPr/>
        <p:txBody>
          <a:bodyPr/>
          <a:lstStyle/>
          <a:p>
            <a:r>
              <a:rPr lang="zh-CN" altLang="en-US" b="1" dirty="0">
                <a:solidFill>
                  <a:schemeClr val="tx1"/>
                </a:solidFill>
              </a:rPr>
              <a:t>工控</a:t>
            </a:r>
            <a:r>
              <a:rPr lang="zh-CN" altLang="en-US" b="1" dirty="0" smtClean="0">
                <a:solidFill>
                  <a:schemeClr val="tx1"/>
                </a:solidFill>
              </a:rPr>
              <a:t>系统维护</a:t>
            </a:r>
            <a:r>
              <a:rPr lang="zh-CN" altLang="en-US" b="1" dirty="0">
                <a:solidFill>
                  <a:schemeClr val="tx1"/>
                </a:solidFill>
              </a:rPr>
              <a:t>检查</a:t>
            </a:r>
            <a:r>
              <a:rPr lang="zh-CN" altLang="en-US" b="1" dirty="0" smtClean="0">
                <a:solidFill>
                  <a:schemeClr val="tx1"/>
                </a:solidFill>
              </a:rPr>
              <a:t>事项表（控制系统硬件）</a:t>
            </a:r>
            <a:endParaRPr lang="zh-CN" altLang="en-US" dirty="0"/>
          </a:p>
        </p:txBody>
      </p:sp>
      <p:graphicFrame>
        <p:nvGraphicFramePr>
          <p:cNvPr id="3" name="表格 2"/>
          <p:cNvGraphicFramePr>
            <a:graphicFrameLocks noGrp="1"/>
          </p:cNvGraphicFramePr>
          <p:nvPr>
            <p:extLst>
              <p:ext uri="{D42A27DB-BD31-4B8C-83A1-F6EECF244321}">
                <p14:modId xmlns="" xmlns:p14="http://schemas.microsoft.com/office/powerpoint/2010/main" val="3662036346"/>
              </p:ext>
            </p:extLst>
          </p:nvPr>
        </p:nvGraphicFramePr>
        <p:xfrm>
          <a:off x="467544" y="1484784"/>
          <a:ext cx="8136904" cy="4525963"/>
        </p:xfrm>
        <a:graphic>
          <a:graphicData uri="http://schemas.openxmlformats.org/drawingml/2006/table">
            <a:tbl>
              <a:tblPr>
                <a:tableStyleId>{5C22544A-7EE6-4342-B048-85BDC9FD1C3A}</a:tableStyleId>
              </a:tblPr>
              <a:tblGrid>
                <a:gridCol w="592549"/>
                <a:gridCol w="5456123"/>
                <a:gridCol w="2088232"/>
              </a:tblGrid>
              <a:tr h="227231">
                <a:tc>
                  <a:txBody>
                    <a:bodyPr/>
                    <a:lstStyle/>
                    <a:p>
                      <a:pPr algn="ctr" fontAlgn="ctr"/>
                      <a:r>
                        <a:rPr lang="zh-CN" altLang="en-US" sz="1200" u="none" strike="noStrike">
                          <a:effectLst/>
                        </a:rPr>
                        <a:t>一</a:t>
                      </a:r>
                      <a:endParaRPr lang="zh-CN" altLang="en-US" sz="1200" b="1"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控制系统硬件</a:t>
                      </a:r>
                      <a:endParaRPr lang="zh-CN" altLang="en-US" sz="1200" b="1"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　</a:t>
                      </a:r>
                      <a:endParaRPr lang="zh-CN" altLang="en-US" sz="1200" b="0" i="0" u="none" strike="noStrike">
                        <a:solidFill>
                          <a:srgbClr val="000000"/>
                        </a:solidFill>
                        <a:effectLst/>
                        <a:latin typeface="仿宋"/>
                      </a:endParaRPr>
                    </a:p>
                  </a:txBody>
                  <a:tcPr marL="8479" marR="8479" marT="8479" marB="0" anchor="ctr"/>
                </a:tc>
              </a:tr>
              <a:tr h="423938">
                <a:tc>
                  <a:txBody>
                    <a:bodyPr/>
                    <a:lstStyle/>
                    <a:p>
                      <a:pPr algn="ctr" fontAlgn="ctr"/>
                      <a:r>
                        <a:rPr lang="en-US" altLang="zh-CN" sz="1200" u="none" strike="noStrike">
                          <a:effectLst/>
                        </a:rPr>
                        <a:t>1</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机柜封堵、防尘、防潮、防高温情况</a:t>
                      </a:r>
                      <a:endParaRPr lang="zh-CN" altLang="en-US"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　</a:t>
                      </a:r>
                      <a:endParaRPr lang="zh-CN" altLang="en-US" sz="1200" b="0" i="0" u="none" strike="noStrike">
                        <a:solidFill>
                          <a:srgbClr val="000000"/>
                        </a:solidFill>
                        <a:effectLst/>
                        <a:latin typeface="仿宋"/>
                      </a:endParaRPr>
                    </a:p>
                  </a:txBody>
                  <a:tcPr marL="8479" marR="8479" marT="8479" marB="0" anchor="ctr"/>
                </a:tc>
              </a:tr>
              <a:tr h="423938">
                <a:tc>
                  <a:txBody>
                    <a:bodyPr/>
                    <a:lstStyle/>
                    <a:p>
                      <a:pPr algn="ctr" fontAlgn="ctr"/>
                      <a:r>
                        <a:rPr lang="en-US" altLang="zh-CN" sz="1200" u="none" strike="noStrike">
                          <a:effectLst/>
                        </a:rPr>
                        <a:t>2</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机柜内部接线紧固性与整洁度</a:t>
                      </a:r>
                      <a:endParaRPr lang="zh-CN" altLang="en-US"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　</a:t>
                      </a:r>
                      <a:endParaRPr lang="zh-CN" altLang="en-US" sz="1200" b="0" i="0" u="none" strike="noStrike">
                        <a:solidFill>
                          <a:srgbClr val="000000"/>
                        </a:solidFill>
                        <a:effectLst/>
                        <a:latin typeface="仿宋"/>
                      </a:endParaRPr>
                    </a:p>
                  </a:txBody>
                  <a:tcPr marL="8479" marR="8479" marT="8479" marB="0" anchor="ctr"/>
                </a:tc>
              </a:tr>
              <a:tr h="423938">
                <a:tc>
                  <a:txBody>
                    <a:bodyPr/>
                    <a:lstStyle/>
                    <a:p>
                      <a:pPr algn="ctr" fontAlgn="ctr"/>
                      <a:r>
                        <a:rPr lang="en-US" altLang="zh-CN" sz="1200" u="none" strike="noStrike">
                          <a:effectLst/>
                        </a:rPr>
                        <a:t>3</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机柜电源工作情况</a:t>
                      </a:r>
                      <a:r>
                        <a:rPr lang="en-US" altLang="zh-CN" sz="1200" u="none" strike="noStrike">
                          <a:effectLst/>
                        </a:rPr>
                        <a:t>(</a:t>
                      </a:r>
                      <a:r>
                        <a:rPr lang="zh-CN" altLang="en-US" sz="1200" u="none" strike="noStrike">
                          <a:effectLst/>
                        </a:rPr>
                        <a:t>冗余及柜间电源联络</a:t>
                      </a:r>
                      <a:r>
                        <a:rPr lang="en-US" altLang="zh-CN" sz="1200" u="none" strike="noStrike">
                          <a:effectLst/>
                        </a:rPr>
                        <a:t>)</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　</a:t>
                      </a:r>
                      <a:endParaRPr lang="zh-CN" altLang="en-US" sz="1200" b="0" i="0" u="none" strike="noStrike">
                        <a:solidFill>
                          <a:srgbClr val="000000"/>
                        </a:solidFill>
                        <a:effectLst/>
                        <a:latin typeface="仿宋"/>
                      </a:endParaRPr>
                    </a:p>
                  </a:txBody>
                  <a:tcPr marL="8479" marR="8479" marT="8479" marB="0" anchor="ctr"/>
                </a:tc>
              </a:tr>
              <a:tr h="423938">
                <a:tc>
                  <a:txBody>
                    <a:bodyPr/>
                    <a:lstStyle/>
                    <a:p>
                      <a:pPr algn="ctr" fontAlgn="ctr"/>
                      <a:r>
                        <a:rPr lang="en-US" altLang="zh-CN" sz="1200" u="none" strike="noStrike">
                          <a:effectLst/>
                        </a:rPr>
                        <a:t>4</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网络运行情况（交换机端口状态、标识是否清晰）</a:t>
                      </a:r>
                      <a:endParaRPr lang="zh-CN" altLang="en-US"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　</a:t>
                      </a:r>
                      <a:endParaRPr lang="zh-CN" altLang="en-US" sz="1200" b="0" i="0" u="none" strike="noStrike">
                        <a:solidFill>
                          <a:srgbClr val="000000"/>
                        </a:solidFill>
                        <a:effectLst/>
                        <a:latin typeface="仿宋"/>
                      </a:endParaRPr>
                    </a:p>
                  </a:txBody>
                  <a:tcPr marL="8479" marR="8479" marT="8479" marB="0" anchor="ctr"/>
                </a:tc>
              </a:tr>
              <a:tr h="474811">
                <a:tc>
                  <a:txBody>
                    <a:bodyPr/>
                    <a:lstStyle/>
                    <a:p>
                      <a:pPr algn="ctr" fontAlgn="ctr"/>
                      <a:r>
                        <a:rPr lang="en-US" altLang="zh-CN" sz="1200" u="none" strike="noStrike">
                          <a:effectLst/>
                        </a:rPr>
                        <a:t>5</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机柜接地系统检查</a:t>
                      </a:r>
                      <a:endParaRPr lang="zh-CN" altLang="en-US"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　</a:t>
                      </a:r>
                      <a:endParaRPr lang="zh-CN" altLang="en-US" sz="1200" b="0" i="0" u="none" strike="noStrike">
                        <a:solidFill>
                          <a:srgbClr val="000000"/>
                        </a:solidFill>
                        <a:effectLst/>
                        <a:latin typeface="仿宋"/>
                      </a:endParaRPr>
                    </a:p>
                  </a:txBody>
                  <a:tcPr marL="8479" marR="8479" marT="8479" marB="0" anchor="ctr"/>
                </a:tc>
              </a:tr>
              <a:tr h="635907">
                <a:tc>
                  <a:txBody>
                    <a:bodyPr/>
                    <a:lstStyle/>
                    <a:p>
                      <a:pPr algn="ctr" fontAlgn="ctr"/>
                      <a:r>
                        <a:rPr lang="en-US" altLang="zh-CN" sz="1200" u="none" strike="noStrike">
                          <a:effectLst/>
                        </a:rPr>
                        <a:t>6</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机柜内部设备（控制器、电源模块、</a:t>
                      </a:r>
                      <a:r>
                        <a:rPr lang="en-US" altLang="zh-CN" sz="1200" u="none" strike="noStrike">
                          <a:effectLst/>
                        </a:rPr>
                        <a:t>I/O</a:t>
                      </a:r>
                      <a:r>
                        <a:rPr lang="zh-CN" altLang="en-US" sz="1200" u="none" strike="noStrike">
                          <a:effectLst/>
                        </a:rPr>
                        <a:t>卡件、风扇、照明等）工作情况</a:t>
                      </a:r>
                      <a:endParaRPr lang="zh-CN" altLang="en-US"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　</a:t>
                      </a:r>
                      <a:endParaRPr lang="zh-CN" altLang="en-US" sz="1200" b="0" i="0" u="none" strike="noStrike">
                        <a:solidFill>
                          <a:srgbClr val="000000"/>
                        </a:solidFill>
                        <a:effectLst/>
                        <a:latin typeface="仿宋"/>
                      </a:endParaRPr>
                    </a:p>
                  </a:txBody>
                  <a:tcPr marL="8479" marR="8479" marT="8479" marB="0" anchor="ctr"/>
                </a:tc>
              </a:tr>
              <a:tr h="635907">
                <a:tc>
                  <a:txBody>
                    <a:bodyPr/>
                    <a:lstStyle/>
                    <a:p>
                      <a:pPr algn="ctr" fontAlgn="ctr"/>
                      <a:r>
                        <a:rPr lang="en-US" altLang="zh-CN" sz="1200" u="none" strike="noStrike">
                          <a:effectLst/>
                        </a:rPr>
                        <a:t>7</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操作站、服务器工作情况（电源、风扇、硬盘、网络状态）</a:t>
                      </a:r>
                      <a:endParaRPr lang="zh-CN" altLang="en-US"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　</a:t>
                      </a:r>
                      <a:endParaRPr lang="zh-CN" altLang="en-US" sz="1200" b="0" i="0" u="none" strike="noStrike">
                        <a:solidFill>
                          <a:srgbClr val="000000"/>
                        </a:solidFill>
                        <a:effectLst/>
                        <a:latin typeface="仿宋"/>
                      </a:endParaRPr>
                    </a:p>
                  </a:txBody>
                  <a:tcPr marL="8479" marR="8479" marT="8479" marB="0" anchor="ctr"/>
                </a:tc>
              </a:tr>
              <a:tr h="423938">
                <a:tc>
                  <a:txBody>
                    <a:bodyPr/>
                    <a:lstStyle/>
                    <a:p>
                      <a:pPr algn="ctr" fontAlgn="ctr"/>
                      <a:r>
                        <a:rPr lang="en-US" altLang="zh-CN" sz="1200" u="none" strike="noStrike">
                          <a:effectLst/>
                        </a:rPr>
                        <a:t>8</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电脑定期硬盘碎片整理</a:t>
                      </a:r>
                      <a:endParaRPr lang="zh-CN" altLang="en-US"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　</a:t>
                      </a:r>
                      <a:endParaRPr lang="zh-CN" altLang="en-US" sz="1200" b="0" i="0" u="none" strike="noStrike">
                        <a:solidFill>
                          <a:srgbClr val="000000"/>
                        </a:solidFill>
                        <a:effectLst/>
                        <a:latin typeface="仿宋"/>
                      </a:endParaRPr>
                    </a:p>
                  </a:txBody>
                  <a:tcPr marL="8479" marR="8479" marT="8479" marB="0" anchor="ctr"/>
                </a:tc>
              </a:tr>
              <a:tr h="432417">
                <a:tc>
                  <a:txBody>
                    <a:bodyPr/>
                    <a:lstStyle/>
                    <a:p>
                      <a:pPr algn="ctr" fontAlgn="ctr"/>
                      <a:r>
                        <a:rPr lang="en-US" altLang="zh-CN" sz="1200" u="none" strike="noStrike">
                          <a:effectLst/>
                        </a:rPr>
                        <a:t>9</a:t>
                      </a:r>
                      <a:endParaRPr lang="en-US" altLang="zh-CN"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a:effectLst/>
                        </a:rPr>
                        <a:t>系统防病毒安全防护措施</a:t>
                      </a:r>
                      <a:endParaRPr lang="zh-CN" altLang="en-US" sz="1200" b="0" i="0" u="none" strike="noStrike">
                        <a:solidFill>
                          <a:srgbClr val="000000"/>
                        </a:solidFill>
                        <a:effectLst/>
                        <a:latin typeface="仿宋"/>
                      </a:endParaRPr>
                    </a:p>
                  </a:txBody>
                  <a:tcPr marL="8479" marR="8479" marT="8479" marB="0" anchor="ctr"/>
                </a:tc>
                <a:tc>
                  <a:txBody>
                    <a:bodyPr/>
                    <a:lstStyle/>
                    <a:p>
                      <a:pPr algn="l" fontAlgn="ctr"/>
                      <a:r>
                        <a:rPr lang="zh-CN" altLang="en-US" sz="1200" u="none" strike="noStrike" dirty="0">
                          <a:effectLst/>
                        </a:rPr>
                        <a:t>　</a:t>
                      </a:r>
                      <a:endParaRPr lang="zh-CN" altLang="en-US" sz="1200" b="0" i="0" u="none" strike="noStrike" dirty="0">
                        <a:solidFill>
                          <a:srgbClr val="000000"/>
                        </a:solidFill>
                        <a:effectLst/>
                        <a:latin typeface="仿宋"/>
                      </a:endParaRPr>
                    </a:p>
                  </a:txBody>
                  <a:tcPr marL="8479" marR="8479" marT="8479" marB="0" anchor="ctr"/>
                </a:tc>
              </a:tr>
            </a:tbl>
          </a:graphicData>
        </a:graphic>
      </p:graphicFrame>
    </p:spTree>
    <p:extLst>
      <p:ext uri="{BB962C8B-B14F-4D97-AF65-F5344CB8AC3E}">
        <p14:creationId xmlns="" xmlns:p14="http://schemas.microsoft.com/office/powerpoint/2010/main" val="10807265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197CECEC-D23E-4B4A-A144-C0E1C3F71659}" type="datetime1">
              <a:rPr lang="zh-CN" altLang="en-US" smtClean="0"/>
              <a:pPr>
                <a:defRPr/>
              </a:pPr>
              <a:t>2012/12/25</a:t>
            </a:fld>
            <a:endParaRPr lang="zh-CN" altLang="en-US" dirty="0"/>
          </a:p>
        </p:txBody>
      </p:sp>
      <p:sp>
        <p:nvSpPr>
          <p:cNvPr id="7" name="文本占位符 6"/>
          <p:cNvSpPr>
            <a:spLocks noGrp="1"/>
          </p:cNvSpPr>
          <p:nvPr>
            <p:ph type="body" idx="11"/>
          </p:nvPr>
        </p:nvSpPr>
        <p:spPr/>
        <p:txBody>
          <a:bodyPr/>
          <a:lstStyle/>
          <a:p>
            <a:r>
              <a:rPr lang="zh-CN" altLang="en-US" b="1" dirty="0">
                <a:solidFill>
                  <a:schemeClr val="tx1"/>
                </a:solidFill>
              </a:rPr>
              <a:t>工控系统维护检查事项表（</a:t>
            </a:r>
            <a:r>
              <a:rPr lang="zh-CN" altLang="en-US" b="1" dirty="0" smtClean="0">
                <a:solidFill>
                  <a:schemeClr val="tx1"/>
                </a:solidFill>
              </a:rPr>
              <a:t>控制系统软件）</a:t>
            </a:r>
            <a:endParaRPr lang="zh-CN" altLang="en-US" dirty="0"/>
          </a:p>
        </p:txBody>
      </p:sp>
      <p:graphicFrame>
        <p:nvGraphicFramePr>
          <p:cNvPr id="3" name="表格 2"/>
          <p:cNvGraphicFramePr>
            <a:graphicFrameLocks noGrp="1"/>
          </p:cNvGraphicFramePr>
          <p:nvPr>
            <p:extLst>
              <p:ext uri="{D42A27DB-BD31-4B8C-83A1-F6EECF244321}">
                <p14:modId xmlns="" xmlns:p14="http://schemas.microsoft.com/office/powerpoint/2010/main" val="129587441"/>
              </p:ext>
            </p:extLst>
          </p:nvPr>
        </p:nvGraphicFramePr>
        <p:xfrm>
          <a:off x="539552" y="1340768"/>
          <a:ext cx="8136905" cy="1944215"/>
        </p:xfrm>
        <a:graphic>
          <a:graphicData uri="http://schemas.openxmlformats.org/drawingml/2006/table">
            <a:tbl>
              <a:tblPr>
                <a:tableStyleId>{5C22544A-7EE6-4342-B048-85BDC9FD1C3A}</a:tableStyleId>
              </a:tblPr>
              <a:tblGrid>
                <a:gridCol w="592550"/>
                <a:gridCol w="5384114"/>
                <a:gridCol w="2160241"/>
              </a:tblGrid>
              <a:tr h="293054">
                <a:tc>
                  <a:txBody>
                    <a:bodyPr/>
                    <a:lstStyle/>
                    <a:p>
                      <a:pPr algn="ctr" fontAlgn="ctr"/>
                      <a:r>
                        <a:rPr lang="zh-CN" altLang="en-US" sz="1400" u="none" strike="noStrike" dirty="0">
                          <a:effectLst/>
                        </a:rPr>
                        <a:t>二</a:t>
                      </a:r>
                      <a:endParaRPr lang="zh-CN" altLang="en-US" sz="1400" b="1"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控制系统软件</a:t>
                      </a:r>
                      <a:endParaRPr lang="zh-CN" altLang="en-US" sz="1400" b="1"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　</a:t>
                      </a:r>
                      <a:endParaRPr lang="zh-CN" altLang="en-US" sz="1400" b="1" i="0" u="none" strike="noStrike">
                        <a:solidFill>
                          <a:srgbClr val="000000"/>
                        </a:solidFill>
                        <a:effectLst/>
                        <a:latin typeface="仿宋"/>
                      </a:endParaRPr>
                    </a:p>
                  </a:txBody>
                  <a:tcPr marL="9525" marR="9525" marT="9525" marB="0" anchor="ctr"/>
                </a:tc>
              </a:tr>
              <a:tr h="546742">
                <a:tc>
                  <a:txBody>
                    <a:bodyPr/>
                    <a:lstStyle/>
                    <a:p>
                      <a:pPr algn="ctr" fontAlgn="ctr"/>
                      <a:r>
                        <a:rPr lang="en-US" altLang="zh-CN" sz="1400" u="none" strike="noStrike">
                          <a:effectLst/>
                        </a:rPr>
                        <a:t>1</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系统软件监控、操作情况</a:t>
                      </a:r>
                      <a:endParaRPr lang="zh-CN" altLang="en-US" sz="1400" b="0"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　</a:t>
                      </a:r>
                      <a:endParaRPr lang="zh-CN" altLang="en-US" sz="1400" b="1" i="0" u="none" strike="noStrike">
                        <a:solidFill>
                          <a:srgbClr val="000000"/>
                        </a:solidFill>
                        <a:effectLst/>
                        <a:latin typeface="仿宋"/>
                      </a:endParaRPr>
                    </a:p>
                  </a:txBody>
                  <a:tcPr marL="9525" marR="9525" marT="9525" marB="0" anchor="ctr"/>
                </a:tc>
              </a:tr>
              <a:tr h="546742">
                <a:tc>
                  <a:txBody>
                    <a:bodyPr/>
                    <a:lstStyle/>
                    <a:p>
                      <a:pPr algn="ctr" fontAlgn="ctr"/>
                      <a:r>
                        <a:rPr lang="en-US" altLang="zh-CN" sz="1400" u="none" strike="noStrike">
                          <a:effectLst/>
                        </a:rPr>
                        <a:t>2</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控制站、操作站、服务器之间时钟同步</a:t>
                      </a:r>
                      <a:endParaRPr lang="zh-CN" altLang="en-US" sz="1400" b="0"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　</a:t>
                      </a:r>
                      <a:endParaRPr lang="zh-CN" altLang="en-US" sz="1400" b="0" i="0" u="none" strike="noStrike">
                        <a:solidFill>
                          <a:srgbClr val="000000"/>
                        </a:solidFill>
                        <a:effectLst/>
                        <a:latin typeface="仿宋"/>
                      </a:endParaRPr>
                    </a:p>
                  </a:txBody>
                  <a:tcPr marL="9525" marR="9525" marT="9525" marB="0" anchor="ctr"/>
                </a:tc>
              </a:tr>
              <a:tr h="557677">
                <a:tc>
                  <a:txBody>
                    <a:bodyPr/>
                    <a:lstStyle/>
                    <a:p>
                      <a:pPr algn="ctr" fontAlgn="ctr"/>
                      <a:r>
                        <a:rPr lang="en-US" altLang="zh-CN" sz="1400" u="none" strike="noStrike">
                          <a:effectLst/>
                        </a:rPr>
                        <a:t>3</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趋势、报警与操作日志功能</a:t>
                      </a:r>
                      <a:endParaRPr lang="zh-CN" altLang="en-US" sz="1400" b="0"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　</a:t>
                      </a:r>
                      <a:endParaRPr lang="zh-CN" altLang="en-US" sz="1400" b="0" i="0" u="none" strike="noStrike" dirty="0">
                        <a:solidFill>
                          <a:srgbClr val="000000"/>
                        </a:solidFill>
                        <a:effectLst/>
                        <a:latin typeface="仿宋"/>
                      </a:endParaRPr>
                    </a:p>
                  </a:txBody>
                  <a:tcPr marL="9525" marR="9525" marT="9525" marB="0" anchor="ctr"/>
                </a:tc>
              </a:tr>
            </a:tbl>
          </a:graphicData>
        </a:graphic>
      </p:graphicFrame>
    </p:spTree>
    <p:extLst>
      <p:ext uri="{BB962C8B-B14F-4D97-AF65-F5344CB8AC3E}">
        <p14:creationId xmlns="" xmlns:p14="http://schemas.microsoft.com/office/powerpoint/2010/main" val="40937754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E5512180-51FE-41A3-974C-6850A9D017C4}" type="datetime1">
              <a:rPr lang="zh-CN" altLang="en-US" smtClean="0"/>
              <a:pPr>
                <a:defRPr/>
              </a:pPr>
              <a:t>2012/12/25</a:t>
            </a:fld>
            <a:endParaRPr lang="zh-CN" altLang="en-US" dirty="0"/>
          </a:p>
        </p:txBody>
      </p:sp>
      <p:sp>
        <p:nvSpPr>
          <p:cNvPr id="8" name="文本占位符 7"/>
          <p:cNvSpPr>
            <a:spLocks noGrp="1"/>
          </p:cNvSpPr>
          <p:nvPr>
            <p:ph type="body" idx="11"/>
          </p:nvPr>
        </p:nvSpPr>
        <p:spPr/>
        <p:txBody>
          <a:bodyPr/>
          <a:lstStyle/>
          <a:p>
            <a:r>
              <a:rPr lang="zh-CN" altLang="en-US" b="1" dirty="0">
                <a:solidFill>
                  <a:schemeClr val="tx1"/>
                </a:solidFill>
              </a:rPr>
              <a:t>工控系统维护检查事项表</a:t>
            </a:r>
            <a:r>
              <a:rPr lang="zh-CN" altLang="en-US" b="1" dirty="0" smtClean="0">
                <a:solidFill>
                  <a:schemeClr val="tx1"/>
                </a:solidFill>
              </a:rPr>
              <a:t>（系统日常维护）</a:t>
            </a:r>
            <a:endParaRPr lang="zh-CN" altLang="en-US" dirty="0"/>
          </a:p>
        </p:txBody>
      </p:sp>
      <p:graphicFrame>
        <p:nvGraphicFramePr>
          <p:cNvPr id="4" name="表格 3"/>
          <p:cNvGraphicFramePr>
            <a:graphicFrameLocks noGrp="1"/>
          </p:cNvGraphicFramePr>
          <p:nvPr>
            <p:extLst>
              <p:ext uri="{D42A27DB-BD31-4B8C-83A1-F6EECF244321}">
                <p14:modId xmlns="" xmlns:p14="http://schemas.microsoft.com/office/powerpoint/2010/main" val="3181771273"/>
              </p:ext>
            </p:extLst>
          </p:nvPr>
        </p:nvGraphicFramePr>
        <p:xfrm>
          <a:off x="539552" y="1484784"/>
          <a:ext cx="8136904" cy="4392487"/>
        </p:xfrm>
        <a:graphic>
          <a:graphicData uri="http://schemas.openxmlformats.org/drawingml/2006/table">
            <a:tbl>
              <a:tblPr>
                <a:tableStyleId>{5C22544A-7EE6-4342-B048-85BDC9FD1C3A}</a:tableStyleId>
              </a:tblPr>
              <a:tblGrid>
                <a:gridCol w="592550"/>
                <a:gridCol w="4504336"/>
                <a:gridCol w="3040018"/>
              </a:tblGrid>
              <a:tr h="271993">
                <a:tc>
                  <a:txBody>
                    <a:bodyPr/>
                    <a:lstStyle/>
                    <a:p>
                      <a:pPr algn="ctr" fontAlgn="ctr"/>
                      <a:r>
                        <a:rPr lang="zh-CN" altLang="en-US" sz="1400" u="none" strike="noStrike" dirty="0">
                          <a:effectLst/>
                        </a:rPr>
                        <a:t>三</a:t>
                      </a:r>
                      <a:endParaRPr lang="zh-CN" altLang="en-US" sz="1400" b="1"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系统日常维护</a:t>
                      </a:r>
                      <a:endParaRPr lang="zh-CN" altLang="en-US" sz="1400" b="1"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　</a:t>
                      </a:r>
                      <a:endParaRPr lang="zh-CN" altLang="en-US" sz="1400" b="1" i="0" u="none" strike="noStrike" dirty="0">
                        <a:solidFill>
                          <a:srgbClr val="000000"/>
                        </a:solidFill>
                        <a:effectLst/>
                        <a:latin typeface="仿宋"/>
                      </a:endParaRPr>
                    </a:p>
                  </a:txBody>
                  <a:tcPr marL="9525" marR="9525" marT="9525" marB="0" anchor="ctr"/>
                </a:tc>
              </a:tr>
              <a:tr h="517599">
                <a:tc>
                  <a:txBody>
                    <a:bodyPr/>
                    <a:lstStyle/>
                    <a:p>
                      <a:pPr algn="ctr" fontAlgn="ctr"/>
                      <a:r>
                        <a:rPr lang="en-US" altLang="zh-CN" sz="1400" u="none" strike="noStrike">
                          <a:effectLst/>
                        </a:rPr>
                        <a:t>1</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控制系统网络与电源独立性</a:t>
                      </a:r>
                      <a:endParaRPr lang="zh-CN" altLang="en-US"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　</a:t>
                      </a:r>
                      <a:endParaRPr lang="zh-CN" altLang="en-US" sz="1400" b="1" i="0" u="none" strike="noStrike">
                        <a:solidFill>
                          <a:srgbClr val="000000"/>
                        </a:solidFill>
                        <a:effectLst/>
                        <a:latin typeface="仿宋"/>
                      </a:endParaRPr>
                    </a:p>
                  </a:txBody>
                  <a:tcPr marL="9525" marR="9525" marT="9525" marB="0" anchor="ctr"/>
                </a:tc>
              </a:tr>
              <a:tr h="527748">
                <a:tc>
                  <a:txBody>
                    <a:bodyPr/>
                    <a:lstStyle/>
                    <a:p>
                      <a:pPr algn="ctr" fontAlgn="ctr"/>
                      <a:r>
                        <a:rPr lang="en-US" altLang="zh-CN" sz="1400" u="none" strike="noStrike">
                          <a:effectLst/>
                        </a:rPr>
                        <a:t>2</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操作系统的定期备份存档</a:t>
                      </a:r>
                      <a:endParaRPr lang="zh-CN" altLang="en-US" sz="1400" b="0"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　</a:t>
                      </a:r>
                      <a:endParaRPr lang="zh-CN" altLang="en-US" sz="1400" b="0" i="0" u="none" strike="noStrike">
                        <a:solidFill>
                          <a:srgbClr val="000000"/>
                        </a:solidFill>
                        <a:effectLst/>
                        <a:latin typeface="仿宋"/>
                      </a:endParaRPr>
                    </a:p>
                  </a:txBody>
                  <a:tcPr marL="9525" marR="9525" marT="9525" marB="0" anchor="ctr"/>
                </a:tc>
              </a:tr>
              <a:tr h="507450">
                <a:tc>
                  <a:txBody>
                    <a:bodyPr/>
                    <a:lstStyle/>
                    <a:p>
                      <a:pPr algn="ctr" fontAlgn="ctr"/>
                      <a:r>
                        <a:rPr lang="en-US" altLang="zh-CN" sz="1400" u="none" strike="noStrike">
                          <a:effectLst/>
                        </a:rPr>
                        <a:t>3</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程序与点表等资料的更新与存档</a:t>
                      </a:r>
                      <a:endParaRPr lang="zh-CN" altLang="en-US" sz="1400" b="0"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　</a:t>
                      </a:r>
                      <a:endParaRPr lang="zh-CN" altLang="en-US" sz="1400" b="0" i="0" u="none" strike="noStrike">
                        <a:solidFill>
                          <a:srgbClr val="000000"/>
                        </a:solidFill>
                        <a:effectLst/>
                        <a:latin typeface="仿宋"/>
                      </a:endParaRPr>
                    </a:p>
                  </a:txBody>
                  <a:tcPr marL="9525" marR="9525" marT="9525" marB="0" anchor="ctr"/>
                </a:tc>
              </a:tr>
              <a:tr h="507450">
                <a:tc>
                  <a:txBody>
                    <a:bodyPr/>
                    <a:lstStyle/>
                    <a:p>
                      <a:pPr algn="ctr" fontAlgn="ctr"/>
                      <a:r>
                        <a:rPr lang="en-US" altLang="zh-CN" sz="1400" u="none" strike="noStrike">
                          <a:effectLst/>
                        </a:rPr>
                        <a:t>4</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重要联锁与跳停值的修改资料存档</a:t>
                      </a:r>
                      <a:endParaRPr lang="zh-CN" altLang="en-US" sz="1400" b="0"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　</a:t>
                      </a:r>
                      <a:endParaRPr lang="zh-CN" altLang="en-US" sz="1400" b="0" i="0" u="none" strike="noStrike" dirty="0">
                        <a:solidFill>
                          <a:srgbClr val="000000"/>
                        </a:solidFill>
                        <a:effectLst/>
                        <a:latin typeface="仿宋"/>
                      </a:endParaRPr>
                    </a:p>
                  </a:txBody>
                  <a:tcPr marL="9525" marR="9525" marT="9525" marB="0" anchor="ctr"/>
                </a:tc>
              </a:tr>
              <a:tr h="507450">
                <a:tc>
                  <a:txBody>
                    <a:bodyPr/>
                    <a:lstStyle/>
                    <a:p>
                      <a:pPr algn="ctr" fontAlgn="ctr"/>
                      <a:r>
                        <a:rPr lang="en-US" altLang="zh-CN" sz="1400" u="none" strike="noStrike">
                          <a:effectLst/>
                        </a:rPr>
                        <a:t>5</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服务器、操作站、交换机等日常检查记录</a:t>
                      </a:r>
                      <a:endParaRPr lang="zh-CN" altLang="en-US" sz="1400" b="0"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　</a:t>
                      </a:r>
                      <a:endParaRPr lang="zh-CN" altLang="en-US" sz="1400" b="0" i="0" u="none" strike="noStrike">
                        <a:solidFill>
                          <a:srgbClr val="000000"/>
                        </a:solidFill>
                        <a:effectLst/>
                        <a:latin typeface="仿宋"/>
                      </a:endParaRPr>
                    </a:p>
                  </a:txBody>
                  <a:tcPr marL="9525" marR="9525" marT="9525" marB="0" anchor="ctr"/>
                </a:tc>
              </a:tr>
              <a:tr h="537897">
                <a:tc>
                  <a:txBody>
                    <a:bodyPr/>
                    <a:lstStyle/>
                    <a:p>
                      <a:pPr algn="ctr" fontAlgn="ctr"/>
                      <a:r>
                        <a:rPr lang="en-US" altLang="zh-CN" sz="1400" u="none" strike="noStrike">
                          <a:effectLst/>
                        </a:rPr>
                        <a:t>6</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模块更换与备件申报的情况</a:t>
                      </a:r>
                      <a:endParaRPr lang="zh-CN" altLang="en-US"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　</a:t>
                      </a:r>
                      <a:endParaRPr lang="zh-CN" altLang="en-US" sz="1400" b="0" i="0" u="none" strike="noStrike">
                        <a:solidFill>
                          <a:srgbClr val="000000"/>
                        </a:solidFill>
                        <a:effectLst/>
                        <a:latin typeface="仿宋"/>
                      </a:endParaRPr>
                    </a:p>
                  </a:txBody>
                  <a:tcPr marL="9525" marR="9525" marT="9525" marB="0" anchor="ctr"/>
                </a:tc>
              </a:tr>
              <a:tr h="507450">
                <a:tc>
                  <a:txBody>
                    <a:bodyPr/>
                    <a:lstStyle/>
                    <a:p>
                      <a:pPr algn="ctr" fontAlgn="ctr"/>
                      <a:r>
                        <a:rPr lang="en-US" altLang="zh-CN" sz="1400" u="none" strike="noStrike">
                          <a:effectLst/>
                        </a:rPr>
                        <a:t>7</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系统故障处理、记录情况反馈</a:t>
                      </a:r>
                      <a:endParaRPr lang="zh-CN" altLang="en-US" sz="1400" b="0"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a:effectLst/>
                        </a:rPr>
                        <a:t>　</a:t>
                      </a:r>
                      <a:endParaRPr lang="zh-CN" altLang="en-US" sz="1400" b="0" i="0" u="none" strike="noStrike">
                        <a:solidFill>
                          <a:srgbClr val="000000"/>
                        </a:solidFill>
                        <a:effectLst/>
                        <a:latin typeface="仿宋"/>
                      </a:endParaRPr>
                    </a:p>
                  </a:txBody>
                  <a:tcPr marL="9525" marR="9525" marT="9525" marB="0" anchor="ctr"/>
                </a:tc>
              </a:tr>
              <a:tr h="507450">
                <a:tc>
                  <a:txBody>
                    <a:bodyPr/>
                    <a:lstStyle/>
                    <a:p>
                      <a:pPr algn="ctr" fontAlgn="ctr"/>
                      <a:r>
                        <a:rPr lang="en-US" altLang="zh-CN" sz="1400" u="none" strike="noStrike">
                          <a:effectLst/>
                        </a:rPr>
                        <a:t>8</a:t>
                      </a:r>
                      <a:endParaRPr lang="en-US" altLang="zh-CN" sz="1400" b="0" i="0" u="none" strike="noStrike">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系统维护专用工具及系统软件保管</a:t>
                      </a:r>
                      <a:endParaRPr lang="zh-CN" altLang="en-US" sz="1400" b="0" i="0" u="none" strike="noStrike" dirty="0">
                        <a:solidFill>
                          <a:srgbClr val="000000"/>
                        </a:solidFill>
                        <a:effectLst/>
                        <a:latin typeface="仿宋"/>
                      </a:endParaRPr>
                    </a:p>
                  </a:txBody>
                  <a:tcPr marL="9525" marR="9525" marT="9525" marB="0" anchor="ctr"/>
                </a:tc>
                <a:tc>
                  <a:txBody>
                    <a:bodyPr/>
                    <a:lstStyle/>
                    <a:p>
                      <a:pPr algn="l" fontAlgn="ctr"/>
                      <a:r>
                        <a:rPr lang="zh-CN" altLang="en-US" sz="1400" u="none" strike="noStrike" dirty="0">
                          <a:effectLst/>
                        </a:rPr>
                        <a:t>　</a:t>
                      </a:r>
                      <a:endParaRPr lang="zh-CN" altLang="en-US" sz="1400" b="0" i="0" u="none" strike="noStrike" dirty="0">
                        <a:solidFill>
                          <a:srgbClr val="000000"/>
                        </a:solidFill>
                        <a:effectLst/>
                        <a:latin typeface="仿宋"/>
                      </a:endParaRPr>
                    </a:p>
                  </a:txBody>
                  <a:tcPr marL="9525" marR="9525" marT="9525" marB="0" anchor="ctr"/>
                </a:tc>
              </a:tr>
            </a:tbl>
          </a:graphicData>
        </a:graphic>
      </p:graphicFrame>
    </p:spTree>
    <p:extLst>
      <p:ext uri="{BB962C8B-B14F-4D97-AF65-F5344CB8AC3E}">
        <p14:creationId xmlns="" xmlns:p14="http://schemas.microsoft.com/office/powerpoint/2010/main" val="40923480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日期占位符 3"/>
          <p:cNvSpPr>
            <a:spLocks noGrp="1"/>
          </p:cNvSpPr>
          <p:nvPr>
            <p:ph type="dt" sz="half" idx="10"/>
          </p:nvPr>
        </p:nvSpPr>
        <p:spPr>
          <a:noFill/>
        </p:spPr>
        <p:txBody>
          <a:bodyPr/>
          <a:lstStyle/>
          <a:p>
            <a:fld id="{85D6817D-8D9B-40A3-B6C1-4B4B89B06EA9}" type="datetime1">
              <a:rPr lang="zh-CN" altLang="en-US" smtClean="0">
                <a:latin typeface="Arial" charset="0"/>
              </a:rPr>
              <a:pPr/>
              <a:t>2012/12/25</a:t>
            </a:fld>
            <a:endParaRPr lang="zh-CN" altLang="en-US">
              <a:latin typeface="Arial" charset="0"/>
            </a:endParaRPr>
          </a:p>
        </p:txBody>
      </p:sp>
      <p:sp>
        <p:nvSpPr>
          <p:cNvPr id="4" name="文本占位符 3"/>
          <p:cNvSpPr>
            <a:spLocks noGrp="1"/>
          </p:cNvSpPr>
          <p:nvPr>
            <p:ph type="body" idx="11"/>
          </p:nvPr>
        </p:nvSpPr>
        <p:spPr/>
        <p:txBody>
          <a:bodyPr/>
          <a:lstStyle/>
          <a:p>
            <a:r>
              <a:rPr lang="zh-CN" altLang="en-US" b="1" dirty="0">
                <a:solidFill>
                  <a:schemeClr val="tx1"/>
                </a:solidFill>
                <a:latin typeface="宋体" pitchFamily="2" charset="-122"/>
              </a:rPr>
              <a:t>工控</a:t>
            </a:r>
            <a:r>
              <a:rPr lang="zh-CN" altLang="en-US" b="1" dirty="0" smtClean="0">
                <a:solidFill>
                  <a:schemeClr val="tx1"/>
                </a:solidFill>
                <a:latin typeface="宋体" pitchFamily="2" charset="-122"/>
              </a:rPr>
              <a:t>系统</a:t>
            </a:r>
            <a:r>
              <a:rPr lang="zh-CN" altLang="en-US" b="1" dirty="0">
                <a:solidFill>
                  <a:schemeClr val="tx1"/>
                </a:solidFill>
                <a:latin typeface="宋体" pitchFamily="2" charset="-122"/>
              </a:rPr>
              <a:t>硬件</a:t>
            </a:r>
            <a:r>
              <a:rPr lang="zh-CN" altLang="en-US" b="1" dirty="0" smtClean="0">
                <a:solidFill>
                  <a:schemeClr val="tx1"/>
                </a:solidFill>
                <a:latin typeface="宋体" pitchFamily="2" charset="-122"/>
              </a:rPr>
              <a:t>维护要点（防高温）</a:t>
            </a:r>
            <a:endParaRPr lang="zh-CN" altLang="en-US" dirty="0"/>
          </a:p>
        </p:txBody>
      </p:sp>
      <p:pic>
        <p:nvPicPr>
          <p:cNvPr id="14339" name="Picture 2"/>
          <p:cNvPicPr>
            <a:picLocks noChangeAspect="1" noChangeArrowheads="1"/>
          </p:cNvPicPr>
          <p:nvPr/>
        </p:nvPicPr>
        <p:blipFill>
          <a:blip r:embed="rId2"/>
          <a:srcRect/>
          <a:stretch>
            <a:fillRect/>
          </a:stretch>
        </p:blipFill>
        <p:spPr bwMode="auto">
          <a:xfrm>
            <a:off x="438150" y="285750"/>
            <a:ext cx="8277225" cy="1000125"/>
          </a:xfrm>
          <a:prstGeom prst="rect">
            <a:avLst/>
          </a:prstGeom>
          <a:noFill/>
          <a:ln w="9525">
            <a:noFill/>
            <a:miter lim="800000"/>
            <a:headEnd/>
            <a:tailEnd/>
          </a:ln>
        </p:spPr>
      </p:pic>
      <p:sp>
        <p:nvSpPr>
          <p:cNvPr id="2" name="文本占位符 1"/>
          <p:cNvSpPr>
            <a:spLocks noGrp="1"/>
          </p:cNvSpPr>
          <p:nvPr>
            <p:ph type="body" idx="1"/>
          </p:nvPr>
        </p:nvSpPr>
        <p:spPr/>
        <p:txBody>
          <a:bodyPr>
            <a:normAutofit lnSpcReduction="10000"/>
          </a:bodyPr>
          <a:lstStyle/>
          <a:p>
            <a:r>
              <a:rPr lang="zh-CN" altLang="en-US" dirty="0" smtClean="0">
                <a:solidFill>
                  <a:schemeClr val="tx1"/>
                </a:solidFill>
              </a:rPr>
              <a:t>        对于</a:t>
            </a:r>
            <a:r>
              <a:rPr lang="zh-CN" altLang="en-US" dirty="0">
                <a:solidFill>
                  <a:schemeClr val="tx1"/>
                </a:solidFill>
              </a:rPr>
              <a:t>工控系统维护来讲，主要是包括设备维护和软件维护两个方面。硬件方面主要是高温、潮湿、灰尘、接线松动是影响系统安全稳定运行的四大主要因素，设备维护工作也主要从这几方面入手。</a:t>
            </a:r>
          </a:p>
          <a:p>
            <a:pPr marL="342900" indent="-342900">
              <a:buFont typeface="Wingdings" pitchFamily="2" charset="2"/>
              <a:buChar char="n"/>
            </a:pPr>
            <a:r>
              <a:rPr lang="zh-CN" altLang="en-US" sz="2400" dirty="0">
                <a:solidFill>
                  <a:schemeClr val="tx1"/>
                </a:solidFill>
              </a:rPr>
              <a:t>防高温</a:t>
            </a:r>
          </a:p>
          <a:p>
            <a:r>
              <a:rPr lang="zh-CN" altLang="en-US" dirty="0">
                <a:solidFill>
                  <a:schemeClr val="tx1"/>
                </a:solidFill>
              </a:rPr>
              <a:t>       高温容易造成设备工作不稳定、死机甚至设备损坏，目前正值高温季节，环境温度高，不利于设备散热，需要加强对现场各</a:t>
            </a:r>
            <a:r>
              <a:rPr lang="en-US" altLang="zh-CN" dirty="0">
                <a:solidFill>
                  <a:schemeClr val="tx1"/>
                </a:solidFill>
              </a:rPr>
              <a:t>PC</a:t>
            </a:r>
            <a:r>
              <a:rPr lang="zh-CN" altLang="en-US" dirty="0">
                <a:solidFill>
                  <a:schemeClr val="tx1"/>
                </a:solidFill>
              </a:rPr>
              <a:t>室温度的监控，遇有温度特别高的及时采取通风降温措施。</a:t>
            </a:r>
          </a:p>
          <a:p>
            <a:r>
              <a:rPr lang="en-US" altLang="zh-CN" dirty="0" smtClean="0">
                <a:solidFill>
                  <a:schemeClr val="tx1"/>
                </a:solidFill>
              </a:rPr>
              <a:t>1</a:t>
            </a:r>
            <a:r>
              <a:rPr lang="zh-CN" altLang="en-US" dirty="0" smtClean="0">
                <a:solidFill>
                  <a:schemeClr val="tx1"/>
                </a:solidFill>
              </a:rPr>
              <a:t>、现场</a:t>
            </a:r>
            <a:r>
              <a:rPr lang="en-US" altLang="zh-CN" dirty="0">
                <a:solidFill>
                  <a:schemeClr val="tx1"/>
                </a:solidFill>
              </a:rPr>
              <a:t>PC</a:t>
            </a:r>
            <a:r>
              <a:rPr lang="zh-CN" altLang="en-US" dirty="0">
                <a:solidFill>
                  <a:schemeClr val="tx1"/>
                </a:solidFill>
              </a:rPr>
              <a:t>柜有的是单独的</a:t>
            </a:r>
            <a:r>
              <a:rPr lang="en-US" altLang="zh-CN" dirty="0">
                <a:solidFill>
                  <a:schemeClr val="tx1"/>
                </a:solidFill>
              </a:rPr>
              <a:t>PC</a:t>
            </a:r>
            <a:r>
              <a:rPr lang="zh-CN" altLang="en-US" dirty="0">
                <a:solidFill>
                  <a:schemeClr val="tx1"/>
                </a:solidFill>
              </a:rPr>
              <a:t>室，有的是和电力室在一起，现在各电力室或</a:t>
            </a:r>
            <a:r>
              <a:rPr lang="en-US" altLang="zh-CN" dirty="0">
                <a:solidFill>
                  <a:schemeClr val="tx1"/>
                </a:solidFill>
              </a:rPr>
              <a:t>PC</a:t>
            </a:r>
            <a:r>
              <a:rPr lang="zh-CN" altLang="en-US" dirty="0">
                <a:solidFill>
                  <a:schemeClr val="tx1"/>
                </a:solidFill>
              </a:rPr>
              <a:t>室基本都装有排气扇，定期检查各风扇运行情况，确保其能正常工作，以降低室内温度。</a:t>
            </a:r>
          </a:p>
          <a:p>
            <a:r>
              <a:rPr lang="en-US" altLang="zh-CN" dirty="0" smtClean="0">
                <a:solidFill>
                  <a:schemeClr val="tx1"/>
                </a:solidFill>
              </a:rPr>
              <a:t>2</a:t>
            </a:r>
            <a:r>
              <a:rPr lang="zh-CN" altLang="en-US" dirty="0" smtClean="0">
                <a:solidFill>
                  <a:schemeClr val="tx1"/>
                </a:solidFill>
              </a:rPr>
              <a:t>、现场</a:t>
            </a:r>
            <a:r>
              <a:rPr lang="en-US" altLang="zh-CN" dirty="0">
                <a:solidFill>
                  <a:schemeClr val="tx1"/>
                </a:solidFill>
              </a:rPr>
              <a:t>PC</a:t>
            </a:r>
            <a:r>
              <a:rPr lang="zh-CN" altLang="en-US" dirty="0">
                <a:solidFill>
                  <a:schemeClr val="tx1"/>
                </a:solidFill>
              </a:rPr>
              <a:t>柜都装有风扇，要定期检查风扇运行情况，确认风扇运行方向，确保风扇能正常工作，同时要清洗滤网，确保良好的透气性，如果通风性不好，特殊情况可打开前后柜门进行通风降温。</a:t>
            </a:r>
          </a:p>
          <a:p>
            <a:r>
              <a:rPr lang="en-US" altLang="zh-CN" dirty="0" smtClean="0">
                <a:solidFill>
                  <a:schemeClr val="tx1"/>
                </a:solidFill>
              </a:rPr>
              <a:t>3</a:t>
            </a:r>
            <a:r>
              <a:rPr lang="zh-CN" altLang="en-US" dirty="0" smtClean="0">
                <a:solidFill>
                  <a:schemeClr val="tx1"/>
                </a:solidFill>
              </a:rPr>
              <a:t>、中控</a:t>
            </a:r>
            <a:r>
              <a:rPr lang="zh-CN" altLang="en-US" dirty="0">
                <a:solidFill>
                  <a:schemeClr val="tx1"/>
                </a:solidFill>
              </a:rPr>
              <a:t>室和工程师站是操作控制的核心，设备集中，要确保空调良好的制冷效果，同</a:t>
            </a:r>
            <a:r>
              <a:rPr lang="en-US" altLang="zh-CN" dirty="0">
                <a:solidFill>
                  <a:schemeClr val="tx1"/>
                </a:solidFill>
              </a:rPr>
              <a:t>PC</a:t>
            </a:r>
            <a:r>
              <a:rPr lang="zh-CN" altLang="en-US" dirty="0">
                <a:solidFill>
                  <a:schemeClr val="tx1"/>
                </a:solidFill>
              </a:rPr>
              <a:t>柜一样确保操作台冷却风扇都能正常工作。</a:t>
            </a:r>
          </a:p>
          <a:p>
            <a:endParaRPr lang="zh-CN" altLang="en-US"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日期占位符 3"/>
          <p:cNvSpPr>
            <a:spLocks noGrp="1"/>
          </p:cNvSpPr>
          <p:nvPr>
            <p:ph type="dt" sz="half" idx="10"/>
          </p:nvPr>
        </p:nvSpPr>
        <p:spPr>
          <a:noFill/>
        </p:spPr>
        <p:txBody>
          <a:bodyPr/>
          <a:lstStyle/>
          <a:p>
            <a:fld id="{32E81347-1808-4818-9F9B-D6145A8F767D}" type="datetime1">
              <a:rPr lang="zh-CN" altLang="en-US" smtClean="0">
                <a:latin typeface="Arial" charset="0"/>
              </a:rPr>
              <a:pPr/>
              <a:t>2012/12/25</a:t>
            </a:fld>
            <a:endParaRPr lang="zh-CN" altLang="en-US">
              <a:latin typeface="Arial" charset="0"/>
            </a:endParaRPr>
          </a:p>
        </p:txBody>
      </p:sp>
      <p:sp>
        <p:nvSpPr>
          <p:cNvPr id="4" name="文本占位符 3"/>
          <p:cNvSpPr>
            <a:spLocks noGrp="1"/>
          </p:cNvSpPr>
          <p:nvPr>
            <p:ph type="body" idx="11"/>
          </p:nvPr>
        </p:nvSpPr>
        <p:spPr/>
        <p:txBody>
          <a:bodyPr/>
          <a:lstStyle/>
          <a:p>
            <a:r>
              <a:rPr lang="zh-CN" altLang="en-US" b="1" dirty="0">
                <a:solidFill>
                  <a:schemeClr val="tx1"/>
                </a:solidFill>
                <a:latin typeface="宋体" pitchFamily="2" charset="-122"/>
              </a:rPr>
              <a:t>工控</a:t>
            </a:r>
            <a:r>
              <a:rPr lang="zh-CN" altLang="en-US" b="1" dirty="0" smtClean="0">
                <a:solidFill>
                  <a:schemeClr val="tx1"/>
                </a:solidFill>
                <a:latin typeface="宋体" pitchFamily="2" charset="-122"/>
              </a:rPr>
              <a:t>系统</a:t>
            </a:r>
            <a:r>
              <a:rPr lang="zh-CN" altLang="en-US" b="1" dirty="0">
                <a:solidFill>
                  <a:schemeClr val="tx1"/>
                </a:solidFill>
                <a:latin typeface="宋体" pitchFamily="2" charset="-122"/>
              </a:rPr>
              <a:t>硬件</a:t>
            </a:r>
            <a:r>
              <a:rPr lang="zh-CN" altLang="en-US" b="1" dirty="0" smtClean="0">
                <a:solidFill>
                  <a:schemeClr val="tx1"/>
                </a:solidFill>
                <a:latin typeface="宋体" pitchFamily="2" charset="-122"/>
              </a:rPr>
              <a:t>维护</a:t>
            </a:r>
            <a:r>
              <a:rPr lang="zh-CN" altLang="en-US" b="1" dirty="0">
                <a:solidFill>
                  <a:schemeClr val="tx1"/>
                </a:solidFill>
                <a:latin typeface="宋体" pitchFamily="2" charset="-122"/>
              </a:rPr>
              <a:t>要点（</a:t>
            </a:r>
            <a:r>
              <a:rPr lang="zh-CN" altLang="en-US" b="1" dirty="0" smtClean="0">
                <a:solidFill>
                  <a:schemeClr val="tx1"/>
                </a:solidFill>
                <a:latin typeface="宋体" pitchFamily="2" charset="-122"/>
              </a:rPr>
              <a:t>防潮）</a:t>
            </a:r>
            <a:endParaRPr lang="zh-CN" altLang="en-US" dirty="0"/>
          </a:p>
        </p:txBody>
      </p:sp>
      <p:sp>
        <p:nvSpPr>
          <p:cNvPr id="2" name="文本占位符 1"/>
          <p:cNvSpPr>
            <a:spLocks noGrp="1"/>
          </p:cNvSpPr>
          <p:nvPr>
            <p:ph type="body" idx="1"/>
          </p:nvPr>
        </p:nvSpPr>
        <p:spPr/>
        <p:txBody>
          <a:bodyPr/>
          <a:lstStyle/>
          <a:p>
            <a:pPr marL="342900" indent="-342900">
              <a:buFont typeface="Wingdings" pitchFamily="2" charset="2"/>
              <a:buChar char="n"/>
            </a:pPr>
            <a:r>
              <a:rPr lang="zh-CN" altLang="en-US" sz="2400" dirty="0" smtClean="0">
                <a:solidFill>
                  <a:schemeClr val="tx1"/>
                </a:solidFill>
              </a:rPr>
              <a:t>防潮</a:t>
            </a:r>
            <a:endParaRPr lang="zh-CN" altLang="en-US" sz="2400" dirty="0">
              <a:solidFill>
                <a:schemeClr val="tx1"/>
              </a:solidFill>
            </a:endParaRPr>
          </a:p>
          <a:p>
            <a:r>
              <a:rPr lang="zh-CN" altLang="en-US" dirty="0">
                <a:solidFill>
                  <a:schemeClr val="tx1"/>
                </a:solidFill>
              </a:rPr>
              <a:t>       潮湿容易引起电子设备短路，烧毁设备，是电子设备的最大杀手。</a:t>
            </a:r>
          </a:p>
          <a:p>
            <a:r>
              <a:rPr lang="zh-CN" altLang="en-US" dirty="0">
                <a:solidFill>
                  <a:schemeClr val="tx1"/>
                </a:solidFill>
              </a:rPr>
              <a:t>现场</a:t>
            </a:r>
            <a:r>
              <a:rPr lang="en-US" altLang="zh-CN" dirty="0">
                <a:solidFill>
                  <a:schemeClr val="tx1"/>
                </a:solidFill>
              </a:rPr>
              <a:t>PC</a:t>
            </a:r>
            <a:r>
              <a:rPr lang="zh-CN" altLang="en-US" dirty="0">
                <a:solidFill>
                  <a:schemeClr val="tx1"/>
                </a:solidFill>
              </a:rPr>
              <a:t>室都设置有窗户，有些公司的</a:t>
            </a:r>
            <a:r>
              <a:rPr lang="en-US" altLang="zh-CN" dirty="0">
                <a:solidFill>
                  <a:schemeClr val="tx1"/>
                </a:solidFill>
              </a:rPr>
              <a:t>PC</a:t>
            </a:r>
            <a:r>
              <a:rPr lang="zh-CN" altLang="en-US" dirty="0">
                <a:solidFill>
                  <a:schemeClr val="tx1"/>
                </a:solidFill>
              </a:rPr>
              <a:t>柜放置在窗户边上，雨水是其最大的安全隐患，因此要确保窗户关闭，玻璃完好。</a:t>
            </a:r>
          </a:p>
          <a:p>
            <a:r>
              <a:rPr lang="en-US" altLang="zh-CN" dirty="0" smtClean="0">
                <a:solidFill>
                  <a:schemeClr val="tx1"/>
                </a:solidFill>
              </a:rPr>
              <a:t>1</a:t>
            </a:r>
            <a:r>
              <a:rPr lang="zh-CN" altLang="en-US" dirty="0" smtClean="0">
                <a:solidFill>
                  <a:schemeClr val="tx1"/>
                </a:solidFill>
              </a:rPr>
              <a:t>、中</a:t>
            </a:r>
            <a:r>
              <a:rPr lang="zh-CN" altLang="en-US" dirty="0">
                <a:solidFill>
                  <a:schemeClr val="tx1"/>
                </a:solidFill>
              </a:rPr>
              <a:t>控室和工程师站窗户同样要保持完好，除了正常通风外打开外，其余时间确保关闭</a:t>
            </a:r>
            <a:r>
              <a:rPr lang="zh-CN" altLang="en-US" dirty="0" smtClean="0">
                <a:solidFill>
                  <a:schemeClr val="tx1"/>
                </a:solidFill>
              </a:rPr>
              <a:t>。</a:t>
            </a:r>
            <a:endParaRPr lang="en-US" altLang="zh-CN" dirty="0" smtClean="0">
              <a:solidFill>
                <a:schemeClr val="tx1"/>
              </a:solidFill>
            </a:endParaRPr>
          </a:p>
          <a:p>
            <a:r>
              <a:rPr lang="en-US" altLang="zh-CN" dirty="0" smtClean="0">
                <a:solidFill>
                  <a:schemeClr val="tx1"/>
                </a:solidFill>
              </a:rPr>
              <a:t>2</a:t>
            </a:r>
            <a:r>
              <a:rPr lang="zh-CN" altLang="en-US" dirty="0" smtClean="0">
                <a:solidFill>
                  <a:schemeClr val="tx1"/>
                </a:solidFill>
              </a:rPr>
              <a:t>、对于</a:t>
            </a:r>
            <a:r>
              <a:rPr lang="zh-CN" altLang="en-US" dirty="0">
                <a:solidFill>
                  <a:schemeClr val="tx1"/>
                </a:solidFill>
              </a:rPr>
              <a:t>操作台和服务器网络机柜上严禁放置水杯、瓶装水等易撒出的物品，防止打翻后溅到设备里，损坏设备。</a:t>
            </a:r>
          </a:p>
          <a:p>
            <a:endParaRPr lang="zh-CN" altLang="en-US"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日期占位符 3"/>
          <p:cNvSpPr>
            <a:spLocks noGrp="1"/>
          </p:cNvSpPr>
          <p:nvPr>
            <p:ph type="dt" sz="half" idx="10"/>
          </p:nvPr>
        </p:nvSpPr>
        <p:spPr>
          <a:noFill/>
        </p:spPr>
        <p:txBody>
          <a:bodyPr/>
          <a:lstStyle/>
          <a:p>
            <a:fld id="{00CDAFBE-DAC2-4F3A-9839-0B2A88900099}" type="datetime1">
              <a:rPr lang="zh-CN" altLang="en-US" smtClean="0">
                <a:latin typeface="Arial" charset="0"/>
              </a:rPr>
              <a:pPr/>
              <a:t>2012/12/25</a:t>
            </a:fld>
            <a:endParaRPr lang="zh-CN" altLang="en-US">
              <a:latin typeface="Arial" charset="0"/>
            </a:endParaRPr>
          </a:p>
        </p:txBody>
      </p:sp>
      <p:sp>
        <p:nvSpPr>
          <p:cNvPr id="4" name="文本占位符 3"/>
          <p:cNvSpPr>
            <a:spLocks noGrp="1"/>
          </p:cNvSpPr>
          <p:nvPr>
            <p:ph type="body" idx="11"/>
          </p:nvPr>
        </p:nvSpPr>
        <p:spPr/>
        <p:txBody>
          <a:bodyPr/>
          <a:lstStyle/>
          <a:p>
            <a:r>
              <a:rPr lang="zh-CN" altLang="en-US" b="1" dirty="0">
                <a:solidFill>
                  <a:schemeClr val="tx1"/>
                </a:solidFill>
                <a:latin typeface="宋体" pitchFamily="2" charset="-122"/>
              </a:rPr>
              <a:t>工控</a:t>
            </a:r>
            <a:r>
              <a:rPr lang="zh-CN" altLang="en-US" b="1" dirty="0" smtClean="0">
                <a:solidFill>
                  <a:schemeClr val="tx1"/>
                </a:solidFill>
                <a:latin typeface="宋体" pitchFamily="2" charset="-122"/>
              </a:rPr>
              <a:t>系统</a:t>
            </a:r>
            <a:r>
              <a:rPr lang="zh-CN" altLang="en-US" b="1" dirty="0">
                <a:solidFill>
                  <a:schemeClr val="tx1"/>
                </a:solidFill>
                <a:latin typeface="宋体" pitchFamily="2" charset="-122"/>
              </a:rPr>
              <a:t>硬件</a:t>
            </a:r>
            <a:r>
              <a:rPr lang="zh-CN" altLang="en-US" b="1" dirty="0" smtClean="0">
                <a:solidFill>
                  <a:schemeClr val="tx1"/>
                </a:solidFill>
                <a:latin typeface="宋体" pitchFamily="2" charset="-122"/>
              </a:rPr>
              <a:t>维护</a:t>
            </a:r>
            <a:r>
              <a:rPr lang="zh-CN" altLang="en-US" b="1" dirty="0">
                <a:solidFill>
                  <a:schemeClr val="tx1"/>
                </a:solidFill>
                <a:latin typeface="宋体" pitchFamily="2" charset="-122"/>
              </a:rPr>
              <a:t>要点（</a:t>
            </a:r>
            <a:r>
              <a:rPr lang="zh-CN" altLang="en-US" b="1" dirty="0" smtClean="0">
                <a:solidFill>
                  <a:schemeClr val="tx1"/>
                </a:solidFill>
                <a:latin typeface="宋体" pitchFamily="2" charset="-122"/>
              </a:rPr>
              <a:t>防尘）</a:t>
            </a:r>
            <a:endParaRPr lang="zh-CN" altLang="en-US" dirty="0"/>
          </a:p>
        </p:txBody>
      </p:sp>
      <p:pic>
        <p:nvPicPr>
          <p:cNvPr id="16387" name="Picture 2"/>
          <p:cNvPicPr>
            <a:picLocks noChangeAspect="1" noChangeArrowheads="1"/>
          </p:cNvPicPr>
          <p:nvPr/>
        </p:nvPicPr>
        <p:blipFill>
          <a:blip r:embed="rId2"/>
          <a:srcRect/>
          <a:stretch>
            <a:fillRect/>
          </a:stretch>
        </p:blipFill>
        <p:spPr bwMode="auto">
          <a:xfrm>
            <a:off x="438150" y="285750"/>
            <a:ext cx="8277225" cy="1000125"/>
          </a:xfrm>
          <a:prstGeom prst="rect">
            <a:avLst/>
          </a:prstGeom>
          <a:noFill/>
          <a:ln w="9525">
            <a:noFill/>
            <a:miter lim="800000"/>
            <a:headEnd/>
            <a:tailEnd/>
          </a:ln>
        </p:spPr>
      </p:pic>
      <p:sp>
        <p:nvSpPr>
          <p:cNvPr id="2" name="文本占位符 1"/>
          <p:cNvSpPr>
            <a:spLocks noGrp="1"/>
          </p:cNvSpPr>
          <p:nvPr>
            <p:ph type="body" idx="1"/>
          </p:nvPr>
        </p:nvSpPr>
        <p:spPr/>
        <p:txBody>
          <a:bodyPr/>
          <a:lstStyle/>
          <a:p>
            <a:pPr marL="342900" indent="-342900">
              <a:buFont typeface="Wingdings" pitchFamily="2" charset="2"/>
              <a:buChar char="n"/>
            </a:pPr>
            <a:r>
              <a:rPr lang="zh-CN" altLang="en-US" sz="2400" dirty="0" smtClean="0">
                <a:solidFill>
                  <a:schemeClr val="tx1"/>
                </a:solidFill>
              </a:rPr>
              <a:t>防尘</a:t>
            </a:r>
            <a:endParaRPr lang="zh-CN" altLang="en-US" sz="2400" dirty="0">
              <a:solidFill>
                <a:schemeClr val="tx1"/>
              </a:solidFill>
            </a:endParaRPr>
          </a:p>
          <a:p>
            <a:r>
              <a:rPr lang="zh-CN" altLang="en-US" dirty="0">
                <a:solidFill>
                  <a:schemeClr val="tx1"/>
                </a:solidFill>
              </a:rPr>
              <a:t>       灰尘长期积在电路板上，易造成设备散热不畅，腐蚀设备，受潮后更易造成短路，是日常维护的重点。</a:t>
            </a:r>
          </a:p>
          <a:p>
            <a:r>
              <a:rPr lang="en-US" altLang="zh-CN" dirty="0" smtClean="0">
                <a:solidFill>
                  <a:schemeClr val="tx1"/>
                </a:solidFill>
              </a:rPr>
              <a:t>1</a:t>
            </a:r>
            <a:r>
              <a:rPr lang="zh-CN" altLang="en-US" dirty="0" smtClean="0">
                <a:solidFill>
                  <a:schemeClr val="tx1"/>
                </a:solidFill>
              </a:rPr>
              <a:t>、</a:t>
            </a:r>
            <a:r>
              <a:rPr lang="en-US" altLang="zh-CN" dirty="0" smtClean="0">
                <a:solidFill>
                  <a:schemeClr val="tx1"/>
                </a:solidFill>
              </a:rPr>
              <a:t>PC</a:t>
            </a:r>
            <a:r>
              <a:rPr lang="zh-CN" altLang="en-US" dirty="0">
                <a:solidFill>
                  <a:schemeClr val="tx1"/>
                </a:solidFill>
              </a:rPr>
              <a:t>柜内设备吹灰，在设备检修期间</a:t>
            </a:r>
            <a:r>
              <a:rPr lang="en-US" altLang="zh-CN" dirty="0">
                <a:solidFill>
                  <a:schemeClr val="tx1"/>
                </a:solidFill>
              </a:rPr>
              <a:t>,</a:t>
            </a:r>
            <a:r>
              <a:rPr lang="zh-CN" altLang="en-US" dirty="0">
                <a:solidFill>
                  <a:schemeClr val="tx1"/>
                </a:solidFill>
              </a:rPr>
              <a:t>对柜内设备进行吹灰工作，包括控制器、卡件、继电器等柜内所有设备。</a:t>
            </a:r>
          </a:p>
          <a:p>
            <a:r>
              <a:rPr lang="en-US" altLang="zh-CN" dirty="0" smtClean="0">
                <a:solidFill>
                  <a:schemeClr val="tx1"/>
                </a:solidFill>
              </a:rPr>
              <a:t>2</a:t>
            </a:r>
            <a:r>
              <a:rPr lang="zh-CN" altLang="en-US" dirty="0" smtClean="0">
                <a:solidFill>
                  <a:schemeClr val="tx1"/>
                </a:solidFill>
              </a:rPr>
              <a:t>、</a:t>
            </a:r>
            <a:r>
              <a:rPr lang="en-US" altLang="zh-CN" dirty="0" smtClean="0">
                <a:solidFill>
                  <a:schemeClr val="tx1"/>
                </a:solidFill>
              </a:rPr>
              <a:t>PC</a:t>
            </a:r>
            <a:r>
              <a:rPr lang="zh-CN" altLang="en-US" dirty="0">
                <a:solidFill>
                  <a:schemeClr val="tx1"/>
                </a:solidFill>
              </a:rPr>
              <a:t>柜进线底板封堵，底板进线多，大部分</a:t>
            </a:r>
            <a:r>
              <a:rPr lang="en-US" altLang="zh-CN" dirty="0">
                <a:solidFill>
                  <a:schemeClr val="tx1"/>
                </a:solidFill>
              </a:rPr>
              <a:t>PC</a:t>
            </a:r>
            <a:r>
              <a:rPr lang="zh-CN" altLang="en-US" dirty="0">
                <a:solidFill>
                  <a:schemeClr val="tx1"/>
                </a:solidFill>
              </a:rPr>
              <a:t>柜都没有有效封堵，这成为</a:t>
            </a:r>
            <a:r>
              <a:rPr lang="en-US" altLang="zh-CN" dirty="0">
                <a:solidFill>
                  <a:schemeClr val="tx1"/>
                </a:solidFill>
              </a:rPr>
              <a:t>PC</a:t>
            </a:r>
            <a:r>
              <a:rPr lang="zh-CN" altLang="en-US" dirty="0">
                <a:solidFill>
                  <a:schemeClr val="tx1"/>
                </a:solidFill>
              </a:rPr>
              <a:t>柜内灰尘很大的来源，同时保持室内地面，柜体的清洁，地面用湿拖把拖，防止扬尘。</a:t>
            </a:r>
          </a:p>
          <a:p>
            <a:r>
              <a:rPr lang="en-US" altLang="zh-CN" dirty="0" smtClean="0">
                <a:solidFill>
                  <a:schemeClr val="tx1"/>
                </a:solidFill>
              </a:rPr>
              <a:t>3</a:t>
            </a:r>
            <a:r>
              <a:rPr lang="zh-CN" altLang="en-US" dirty="0" smtClean="0">
                <a:solidFill>
                  <a:schemeClr val="tx1"/>
                </a:solidFill>
              </a:rPr>
              <a:t>、中</a:t>
            </a:r>
            <a:r>
              <a:rPr lang="zh-CN" altLang="en-US" dirty="0">
                <a:solidFill>
                  <a:schemeClr val="tx1"/>
                </a:solidFill>
              </a:rPr>
              <a:t>控室和工程师站主要是计算机，交换机和服务器，在设备检修期间，将计算机和服务器关机后搬至室外，打开机箱进行吹灰，要掌握风量，防止强风吹扫引起零件松动，对于死角用毛刷进行清理，完成后将各卡件压紧防止松动，同时保持室内卫生。</a:t>
            </a:r>
          </a:p>
          <a:p>
            <a:endParaRPr lang="zh-CN" altLang="en-US"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日期占位符 3"/>
          <p:cNvSpPr>
            <a:spLocks noGrp="1"/>
          </p:cNvSpPr>
          <p:nvPr>
            <p:ph type="dt" sz="half" idx="10"/>
          </p:nvPr>
        </p:nvSpPr>
        <p:spPr>
          <a:noFill/>
        </p:spPr>
        <p:txBody>
          <a:bodyPr/>
          <a:lstStyle/>
          <a:p>
            <a:fld id="{EE0B8E35-C838-4A12-91CD-B88A01D7DAC1}" type="datetime1">
              <a:rPr lang="zh-CN" altLang="en-US" smtClean="0">
                <a:latin typeface="Arial" charset="0"/>
              </a:rPr>
              <a:pPr/>
              <a:t>2012/12/25</a:t>
            </a:fld>
            <a:endParaRPr lang="zh-CN" altLang="en-US">
              <a:latin typeface="Arial" charset="0"/>
            </a:endParaRPr>
          </a:p>
        </p:txBody>
      </p:sp>
      <p:sp>
        <p:nvSpPr>
          <p:cNvPr id="4" name="文本占位符 3"/>
          <p:cNvSpPr>
            <a:spLocks noGrp="1"/>
          </p:cNvSpPr>
          <p:nvPr>
            <p:ph type="body" idx="11"/>
          </p:nvPr>
        </p:nvSpPr>
        <p:spPr/>
        <p:txBody>
          <a:bodyPr/>
          <a:lstStyle/>
          <a:p>
            <a:r>
              <a:rPr lang="zh-CN" altLang="en-US" b="1" dirty="0">
                <a:solidFill>
                  <a:schemeClr val="tx1"/>
                </a:solidFill>
                <a:latin typeface="宋体" pitchFamily="2" charset="-122"/>
              </a:rPr>
              <a:t>工控</a:t>
            </a:r>
            <a:r>
              <a:rPr lang="zh-CN" altLang="en-US" b="1" dirty="0" smtClean="0">
                <a:solidFill>
                  <a:schemeClr val="tx1"/>
                </a:solidFill>
                <a:latin typeface="宋体" pitchFamily="2" charset="-122"/>
              </a:rPr>
              <a:t>系统硬件维护</a:t>
            </a:r>
            <a:r>
              <a:rPr lang="zh-CN" altLang="en-US" b="1" dirty="0">
                <a:solidFill>
                  <a:schemeClr val="tx1"/>
                </a:solidFill>
                <a:latin typeface="宋体" pitchFamily="2" charset="-122"/>
              </a:rPr>
              <a:t>要点</a:t>
            </a:r>
            <a:r>
              <a:rPr lang="zh-CN" altLang="en-US" b="1" dirty="0" smtClean="0">
                <a:solidFill>
                  <a:schemeClr val="tx1"/>
                </a:solidFill>
                <a:latin typeface="宋体" pitchFamily="2" charset="-122"/>
              </a:rPr>
              <a:t>（防接线松动）</a:t>
            </a:r>
            <a:endParaRPr lang="zh-CN" altLang="en-US" dirty="0"/>
          </a:p>
        </p:txBody>
      </p:sp>
      <p:sp>
        <p:nvSpPr>
          <p:cNvPr id="2" name="文本占位符 1"/>
          <p:cNvSpPr>
            <a:spLocks noGrp="1"/>
          </p:cNvSpPr>
          <p:nvPr>
            <p:ph type="body" idx="1"/>
          </p:nvPr>
        </p:nvSpPr>
        <p:spPr/>
        <p:txBody>
          <a:bodyPr/>
          <a:lstStyle/>
          <a:p>
            <a:pPr marL="457200" indent="-457200">
              <a:buFont typeface="Wingdings" pitchFamily="2" charset="2"/>
              <a:buChar char="n"/>
            </a:pPr>
            <a:r>
              <a:rPr lang="zh-CN" altLang="en-US" sz="2800" dirty="0">
                <a:solidFill>
                  <a:schemeClr val="tx1"/>
                </a:solidFill>
              </a:rPr>
              <a:t>防接线松动</a:t>
            </a:r>
          </a:p>
          <a:p>
            <a:r>
              <a:rPr lang="zh-CN" altLang="en-US" dirty="0">
                <a:solidFill>
                  <a:schemeClr val="tx1"/>
                </a:solidFill>
              </a:rPr>
              <a:t>       接线松动是</a:t>
            </a:r>
            <a:r>
              <a:rPr lang="en-US" altLang="zh-CN" dirty="0">
                <a:solidFill>
                  <a:schemeClr val="tx1"/>
                </a:solidFill>
              </a:rPr>
              <a:t>DCS</a:t>
            </a:r>
            <a:r>
              <a:rPr lang="zh-CN" altLang="en-US" dirty="0">
                <a:solidFill>
                  <a:schemeClr val="tx1"/>
                </a:solidFill>
              </a:rPr>
              <a:t>系统运行中最常见的问题，也是容易被忽视的地方，并且问题隐蔽不易发现，查找困难。</a:t>
            </a:r>
          </a:p>
          <a:p>
            <a:r>
              <a:rPr lang="en-US" altLang="zh-CN" dirty="0" smtClean="0">
                <a:solidFill>
                  <a:schemeClr val="tx1"/>
                </a:solidFill>
              </a:rPr>
              <a:t>1</a:t>
            </a:r>
            <a:r>
              <a:rPr lang="zh-CN" altLang="en-US" dirty="0" smtClean="0">
                <a:solidFill>
                  <a:schemeClr val="tx1"/>
                </a:solidFill>
              </a:rPr>
              <a:t>、</a:t>
            </a:r>
            <a:r>
              <a:rPr lang="en-US" altLang="zh-CN" dirty="0" smtClean="0">
                <a:solidFill>
                  <a:schemeClr val="tx1"/>
                </a:solidFill>
              </a:rPr>
              <a:t>PC</a:t>
            </a:r>
            <a:r>
              <a:rPr lang="zh-CN" altLang="en-US" dirty="0">
                <a:solidFill>
                  <a:schemeClr val="tx1"/>
                </a:solidFill>
              </a:rPr>
              <a:t>柜内接线量大，端子密集，系统运行过程中，端子会因为发热、振动、热胀冷缩等问题引起端子松动，在检修期间必须进行全面的紧固，确保系统稳定运行</a:t>
            </a:r>
            <a:r>
              <a:rPr lang="en-US" altLang="zh-CN" dirty="0">
                <a:solidFill>
                  <a:schemeClr val="tx1"/>
                </a:solidFill>
              </a:rPr>
              <a:t>,</a:t>
            </a:r>
            <a:r>
              <a:rPr lang="zh-CN" altLang="en-US" dirty="0">
                <a:solidFill>
                  <a:schemeClr val="tx1"/>
                </a:solidFill>
              </a:rPr>
              <a:t>不可随意更改模块及继电器接线。</a:t>
            </a:r>
          </a:p>
          <a:p>
            <a:r>
              <a:rPr lang="en-US" altLang="zh-CN" dirty="0" smtClean="0">
                <a:solidFill>
                  <a:schemeClr val="tx1"/>
                </a:solidFill>
              </a:rPr>
              <a:t>2</a:t>
            </a:r>
            <a:r>
              <a:rPr lang="zh-CN" altLang="en-US" dirty="0" smtClean="0">
                <a:solidFill>
                  <a:schemeClr val="tx1"/>
                </a:solidFill>
              </a:rPr>
              <a:t>、总线</a:t>
            </a:r>
            <a:r>
              <a:rPr lang="zh-CN" altLang="en-US" dirty="0">
                <a:solidFill>
                  <a:schemeClr val="tx1"/>
                </a:solidFill>
              </a:rPr>
              <a:t>通讯</a:t>
            </a:r>
            <a:r>
              <a:rPr lang="en-US" altLang="zh-CN" dirty="0">
                <a:solidFill>
                  <a:schemeClr val="tx1"/>
                </a:solidFill>
              </a:rPr>
              <a:t>DP</a:t>
            </a:r>
            <a:r>
              <a:rPr lang="zh-CN" altLang="en-US" dirty="0">
                <a:solidFill>
                  <a:schemeClr val="tx1"/>
                </a:solidFill>
              </a:rPr>
              <a:t>电缆头及接线端子需特别检查，如果松动，影响面广，一般难以马上查出。</a:t>
            </a:r>
          </a:p>
          <a:p>
            <a:r>
              <a:rPr lang="en-US" altLang="zh-CN" dirty="0" smtClean="0">
                <a:solidFill>
                  <a:schemeClr val="tx1"/>
                </a:solidFill>
              </a:rPr>
              <a:t>3</a:t>
            </a:r>
            <a:r>
              <a:rPr lang="zh-CN" altLang="en-US" dirty="0" smtClean="0">
                <a:solidFill>
                  <a:schemeClr val="tx1"/>
                </a:solidFill>
              </a:rPr>
              <a:t>、网络</a:t>
            </a:r>
            <a:r>
              <a:rPr lang="zh-CN" altLang="en-US" dirty="0">
                <a:solidFill>
                  <a:schemeClr val="tx1"/>
                </a:solidFill>
              </a:rPr>
              <a:t>交换机柜及各计算机服务器的连线，在检修期间进行插紧检查，保证无松动，虚接等问题。</a:t>
            </a:r>
          </a:p>
          <a:p>
            <a:endParaRPr lang="zh-CN" altLang="en-US"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日期占位符 3"/>
          <p:cNvSpPr>
            <a:spLocks noGrp="1"/>
          </p:cNvSpPr>
          <p:nvPr>
            <p:ph type="dt" sz="half" idx="10"/>
          </p:nvPr>
        </p:nvSpPr>
        <p:spPr>
          <a:noFill/>
        </p:spPr>
        <p:txBody>
          <a:bodyPr/>
          <a:lstStyle/>
          <a:p>
            <a:fld id="{61BF1756-8789-4AA2-AB1E-B33B91B0E0CC}" type="datetime1">
              <a:rPr lang="zh-CN" altLang="en-US" smtClean="0">
                <a:latin typeface="Arial" charset="0"/>
              </a:rPr>
              <a:pPr/>
              <a:t>2012/12/25</a:t>
            </a:fld>
            <a:endParaRPr lang="zh-CN" altLang="en-US">
              <a:latin typeface="Arial" charset="0"/>
            </a:endParaRPr>
          </a:p>
        </p:txBody>
      </p:sp>
      <p:sp>
        <p:nvSpPr>
          <p:cNvPr id="4" name="文本占位符 3"/>
          <p:cNvSpPr>
            <a:spLocks noGrp="1"/>
          </p:cNvSpPr>
          <p:nvPr>
            <p:ph type="body" idx="11"/>
          </p:nvPr>
        </p:nvSpPr>
        <p:spPr/>
        <p:txBody>
          <a:bodyPr/>
          <a:lstStyle/>
          <a:p>
            <a:r>
              <a:rPr lang="zh-CN" altLang="en-US" b="1" dirty="0">
                <a:solidFill>
                  <a:schemeClr val="tx1"/>
                </a:solidFill>
                <a:latin typeface="宋体" pitchFamily="2" charset="-122"/>
              </a:rPr>
              <a:t>工控系统硬件维护要点</a:t>
            </a:r>
            <a:r>
              <a:rPr lang="zh-CN" altLang="en-US" b="1" dirty="0" smtClean="0">
                <a:solidFill>
                  <a:schemeClr val="tx1"/>
                </a:solidFill>
                <a:latin typeface="宋体" pitchFamily="2" charset="-122"/>
              </a:rPr>
              <a:t>（电源、备件等）</a:t>
            </a:r>
            <a:endParaRPr lang="zh-CN" altLang="en-US" dirty="0"/>
          </a:p>
        </p:txBody>
      </p:sp>
      <p:pic>
        <p:nvPicPr>
          <p:cNvPr id="18435" name="Picture 2"/>
          <p:cNvPicPr>
            <a:picLocks noChangeAspect="1" noChangeArrowheads="1"/>
          </p:cNvPicPr>
          <p:nvPr/>
        </p:nvPicPr>
        <p:blipFill>
          <a:blip r:embed="rId2"/>
          <a:srcRect/>
          <a:stretch>
            <a:fillRect/>
          </a:stretch>
        </p:blipFill>
        <p:spPr bwMode="auto">
          <a:xfrm>
            <a:off x="438150" y="285750"/>
            <a:ext cx="8277225" cy="1000125"/>
          </a:xfrm>
          <a:prstGeom prst="rect">
            <a:avLst/>
          </a:prstGeom>
          <a:noFill/>
          <a:ln w="9525">
            <a:noFill/>
            <a:miter lim="800000"/>
            <a:headEnd/>
            <a:tailEnd/>
          </a:ln>
        </p:spPr>
      </p:pic>
      <p:sp>
        <p:nvSpPr>
          <p:cNvPr id="2" name="文本占位符 1"/>
          <p:cNvSpPr>
            <a:spLocks noGrp="1"/>
          </p:cNvSpPr>
          <p:nvPr>
            <p:ph type="body" idx="1"/>
          </p:nvPr>
        </p:nvSpPr>
        <p:spPr/>
        <p:txBody>
          <a:bodyPr/>
          <a:lstStyle/>
          <a:p>
            <a:pPr marL="342900" indent="-342900">
              <a:buFont typeface="Wingdings" pitchFamily="2" charset="2"/>
              <a:buChar char="n"/>
            </a:pPr>
            <a:r>
              <a:rPr lang="zh-CN" altLang="en-US" sz="2400" dirty="0">
                <a:solidFill>
                  <a:schemeClr val="tx1"/>
                </a:solidFill>
              </a:rPr>
              <a:t>其它方面</a:t>
            </a:r>
          </a:p>
          <a:p>
            <a:r>
              <a:rPr lang="zh-CN" altLang="en-US" dirty="0">
                <a:solidFill>
                  <a:schemeClr val="tx1"/>
                </a:solidFill>
              </a:rPr>
              <a:t>       </a:t>
            </a:r>
            <a:r>
              <a:rPr lang="en-US" altLang="zh-CN" dirty="0">
                <a:solidFill>
                  <a:schemeClr val="tx1"/>
                </a:solidFill>
              </a:rPr>
              <a:t>DCS</a:t>
            </a:r>
            <a:r>
              <a:rPr lang="zh-CN" altLang="en-US" dirty="0">
                <a:solidFill>
                  <a:schemeClr val="tx1"/>
                </a:solidFill>
              </a:rPr>
              <a:t>设备维护工作要求员工有十分的责任心和细心，现在的设备上各种指示灯能够反映设备当前的运行状态，因此定期的巡检对各设备指示灯的状态要特别关注，特别像冗余电源，检查是否有一个不能正常工作这种情况，发现问题及时更换；</a:t>
            </a:r>
            <a:r>
              <a:rPr lang="en-US" altLang="zh-CN" dirty="0">
                <a:solidFill>
                  <a:schemeClr val="tx1"/>
                </a:solidFill>
              </a:rPr>
              <a:t>UPS</a:t>
            </a:r>
            <a:r>
              <a:rPr lang="zh-CN" altLang="en-US" dirty="0">
                <a:solidFill>
                  <a:schemeClr val="tx1"/>
                </a:solidFill>
              </a:rPr>
              <a:t>电源电池状态是否正常，冗余进线电源指示状态；冗余网络是否正常；控制器电池是否正常；服务器工作状态等问题，减少因问题发现不及时导致的系统故障，引起设备停机。</a:t>
            </a:r>
          </a:p>
          <a:p>
            <a:r>
              <a:rPr lang="zh-CN" altLang="en-US" dirty="0">
                <a:solidFill>
                  <a:schemeClr val="tx1"/>
                </a:solidFill>
              </a:rPr>
              <a:t>       梳理好系统备件情况，确保设备出问题可以及时更换，对备件不足及时申报。</a:t>
            </a:r>
          </a:p>
          <a:p>
            <a:endParaRPr lang="zh-CN" altLang="en-US" dirty="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日期占位符 3"/>
          <p:cNvSpPr>
            <a:spLocks noGrp="1"/>
          </p:cNvSpPr>
          <p:nvPr>
            <p:ph type="dt" sz="half" idx="10"/>
          </p:nvPr>
        </p:nvSpPr>
        <p:spPr>
          <a:noFill/>
        </p:spPr>
        <p:txBody>
          <a:bodyPr/>
          <a:lstStyle/>
          <a:p>
            <a:fld id="{0F786141-5A1B-43D0-8000-AD2A5BC01931}" type="datetime1">
              <a:rPr lang="zh-CN" altLang="en-US" smtClean="0">
                <a:latin typeface="Arial" charset="0"/>
              </a:rPr>
              <a:pPr/>
              <a:t>2012/12/25</a:t>
            </a:fld>
            <a:endParaRPr lang="zh-CN" altLang="en-US">
              <a:latin typeface="Arial" charset="0"/>
            </a:endParaRPr>
          </a:p>
        </p:txBody>
      </p:sp>
      <p:sp>
        <p:nvSpPr>
          <p:cNvPr id="4" name="文本占位符 3"/>
          <p:cNvSpPr>
            <a:spLocks noGrp="1"/>
          </p:cNvSpPr>
          <p:nvPr>
            <p:ph type="body" idx="11"/>
          </p:nvPr>
        </p:nvSpPr>
        <p:spPr/>
        <p:txBody>
          <a:bodyPr/>
          <a:lstStyle/>
          <a:p>
            <a:r>
              <a:rPr lang="zh-CN" altLang="en-US" b="1" dirty="0">
                <a:solidFill>
                  <a:schemeClr val="tx1"/>
                </a:solidFill>
                <a:latin typeface="宋体" pitchFamily="2" charset="-122"/>
              </a:rPr>
              <a:t>工控</a:t>
            </a:r>
            <a:r>
              <a:rPr lang="zh-CN" altLang="en-US" b="1" dirty="0" smtClean="0">
                <a:solidFill>
                  <a:schemeClr val="tx1"/>
                </a:solidFill>
                <a:latin typeface="宋体" pitchFamily="2" charset="-122"/>
              </a:rPr>
              <a:t>系统软件</a:t>
            </a:r>
            <a:r>
              <a:rPr lang="zh-CN" altLang="en-US" b="1" dirty="0">
                <a:solidFill>
                  <a:schemeClr val="tx1"/>
                </a:solidFill>
                <a:latin typeface="宋体" pitchFamily="2" charset="-122"/>
              </a:rPr>
              <a:t>维护要点</a:t>
            </a:r>
            <a:r>
              <a:rPr lang="zh-CN" altLang="en-US" b="1" dirty="0" smtClean="0">
                <a:solidFill>
                  <a:schemeClr val="tx1"/>
                </a:solidFill>
                <a:latin typeface="宋体" pitchFamily="2" charset="-122"/>
              </a:rPr>
              <a:t>（软件、程序）</a:t>
            </a:r>
            <a:endParaRPr lang="zh-CN" altLang="en-US" dirty="0"/>
          </a:p>
        </p:txBody>
      </p:sp>
      <p:sp>
        <p:nvSpPr>
          <p:cNvPr id="2" name="文本占位符 1"/>
          <p:cNvSpPr>
            <a:spLocks noGrp="1"/>
          </p:cNvSpPr>
          <p:nvPr>
            <p:ph type="body" idx="1"/>
          </p:nvPr>
        </p:nvSpPr>
        <p:spPr/>
        <p:txBody>
          <a:bodyPr>
            <a:normAutofit fontScale="92500" lnSpcReduction="10000"/>
          </a:bodyPr>
          <a:lstStyle/>
          <a:p>
            <a:r>
              <a:rPr lang="zh-CN" altLang="en-US" dirty="0" smtClean="0">
                <a:solidFill>
                  <a:schemeClr val="tx1"/>
                </a:solidFill>
              </a:rPr>
              <a:t>        除了硬件方面的必要维护，也要进程关注软件系统运行情况，对相关的程序、操作系统、相关参数、资料进行维护</a:t>
            </a:r>
            <a:endParaRPr lang="zh-CN" altLang="en-US" dirty="0">
              <a:solidFill>
                <a:schemeClr val="tx1"/>
              </a:solidFill>
            </a:endParaRPr>
          </a:p>
          <a:p>
            <a:pPr marL="342900" indent="-342900">
              <a:buFont typeface="Wingdings" pitchFamily="2" charset="2"/>
              <a:buChar char="n"/>
            </a:pPr>
            <a:r>
              <a:rPr lang="zh-CN" altLang="en-US" sz="2400" dirty="0">
                <a:solidFill>
                  <a:schemeClr val="tx1"/>
                </a:solidFill>
              </a:rPr>
              <a:t>程序维护</a:t>
            </a:r>
          </a:p>
          <a:p>
            <a:r>
              <a:rPr lang="en-US" altLang="zh-CN" dirty="0" smtClean="0">
                <a:solidFill>
                  <a:schemeClr val="tx1"/>
                </a:solidFill>
              </a:rPr>
              <a:t>1</a:t>
            </a:r>
            <a:r>
              <a:rPr lang="zh-CN" altLang="en-US" dirty="0" smtClean="0">
                <a:solidFill>
                  <a:schemeClr val="tx1"/>
                </a:solidFill>
              </a:rPr>
              <a:t>、根据</a:t>
            </a:r>
            <a:r>
              <a:rPr lang="zh-CN" altLang="en-US" dirty="0">
                <a:solidFill>
                  <a:schemeClr val="tx1"/>
                </a:solidFill>
              </a:rPr>
              <a:t>工艺要求程序修改，该工作最好是在设备检修期间进行集中修改，减少程序下载过程导致停机的风险，同时频繁的修改程序，容易引起项目内垃圾碎片的增多，可能引起一些无法解释的系统问题。</a:t>
            </a:r>
          </a:p>
          <a:p>
            <a:r>
              <a:rPr lang="en-US" altLang="zh-CN" dirty="0" smtClean="0">
                <a:solidFill>
                  <a:schemeClr val="tx1"/>
                </a:solidFill>
              </a:rPr>
              <a:t>2</a:t>
            </a:r>
            <a:r>
              <a:rPr lang="zh-CN" altLang="en-US" dirty="0" smtClean="0">
                <a:solidFill>
                  <a:schemeClr val="tx1"/>
                </a:solidFill>
              </a:rPr>
              <a:t>、根据</a:t>
            </a:r>
            <a:r>
              <a:rPr lang="zh-CN" altLang="en-US" dirty="0">
                <a:solidFill>
                  <a:schemeClr val="tx1"/>
                </a:solidFill>
              </a:rPr>
              <a:t>生产需要进行强制及解制工作，该工作要严格按照各公司下发的强制解制管理办法严格执行，完善手续后方可进行，防止引起设备或工艺事故，同时查清程序，完全理解了程序后方可进行操作。</a:t>
            </a:r>
          </a:p>
          <a:p>
            <a:r>
              <a:rPr lang="en-US" altLang="zh-CN" dirty="0" smtClean="0">
                <a:solidFill>
                  <a:schemeClr val="tx1"/>
                </a:solidFill>
              </a:rPr>
              <a:t>3</a:t>
            </a:r>
            <a:r>
              <a:rPr lang="zh-CN" altLang="en-US" dirty="0" smtClean="0">
                <a:solidFill>
                  <a:schemeClr val="tx1"/>
                </a:solidFill>
              </a:rPr>
              <a:t>、设备</a:t>
            </a:r>
            <a:r>
              <a:rPr lang="zh-CN" altLang="en-US" dirty="0">
                <a:solidFill>
                  <a:schemeClr val="tx1"/>
                </a:solidFill>
              </a:rPr>
              <a:t>起停条件的梳理和协助设备跳停故障查找分析，以便快速的查找问题解决问题。   </a:t>
            </a:r>
          </a:p>
          <a:p>
            <a:r>
              <a:rPr lang="en-US" altLang="zh-CN" dirty="0" smtClean="0">
                <a:solidFill>
                  <a:schemeClr val="tx1"/>
                </a:solidFill>
              </a:rPr>
              <a:t>4</a:t>
            </a:r>
            <a:r>
              <a:rPr lang="zh-CN" altLang="en-US" dirty="0" smtClean="0">
                <a:solidFill>
                  <a:schemeClr val="tx1"/>
                </a:solidFill>
              </a:rPr>
              <a:t>、程序</a:t>
            </a:r>
            <a:r>
              <a:rPr lang="zh-CN" altLang="en-US" dirty="0">
                <a:solidFill>
                  <a:schemeClr val="tx1"/>
                </a:solidFill>
              </a:rPr>
              <a:t>定期备份，修改大量程序后备份，这些工作要常态化，备份不仅在本机进行，要进行异地备份，如网络里的其它操作站，服务器等，最好有专用的移动硬盘或</a:t>
            </a:r>
            <a:r>
              <a:rPr lang="en-US" altLang="zh-CN" dirty="0">
                <a:solidFill>
                  <a:schemeClr val="tx1"/>
                </a:solidFill>
              </a:rPr>
              <a:t>U</a:t>
            </a:r>
            <a:r>
              <a:rPr lang="zh-CN" altLang="en-US" dirty="0">
                <a:solidFill>
                  <a:schemeClr val="tx1"/>
                </a:solidFill>
              </a:rPr>
              <a:t>盘进行备份。</a:t>
            </a:r>
          </a:p>
          <a:p>
            <a:r>
              <a:rPr lang="en-US" altLang="zh-CN" dirty="0" smtClean="0">
                <a:solidFill>
                  <a:schemeClr val="tx1"/>
                </a:solidFill>
              </a:rPr>
              <a:t>5</a:t>
            </a:r>
            <a:r>
              <a:rPr lang="zh-CN" altLang="en-US" dirty="0" smtClean="0">
                <a:solidFill>
                  <a:schemeClr val="tx1"/>
                </a:solidFill>
              </a:rPr>
              <a:t>、借助</a:t>
            </a:r>
            <a:r>
              <a:rPr lang="zh-CN" altLang="en-US" dirty="0">
                <a:solidFill>
                  <a:schemeClr val="tx1"/>
                </a:solidFill>
              </a:rPr>
              <a:t>软件里的硬件监控功能，定期的检查下现场设备运行状态，发现问题及时解决</a:t>
            </a:r>
            <a:r>
              <a:rPr lang="zh-CN" altLang="en-US" dirty="0" smtClean="0">
                <a:solidFill>
                  <a:schemeClr val="tx1"/>
                </a:solidFill>
              </a:rPr>
              <a:t>。</a:t>
            </a:r>
            <a:endParaRPr lang="zh-CN" altLang="en-US"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日期占位符 3"/>
          <p:cNvSpPr>
            <a:spLocks noGrp="1"/>
          </p:cNvSpPr>
          <p:nvPr>
            <p:ph type="dt" sz="half" idx="10"/>
          </p:nvPr>
        </p:nvSpPr>
        <p:spPr>
          <a:noFill/>
        </p:spPr>
        <p:txBody>
          <a:bodyPr/>
          <a:lstStyle/>
          <a:p>
            <a:fld id="{B92F684B-DB5F-4DB2-8A44-BE12B4803310}" type="datetime1">
              <a:rPr lang="zh-CN" altLang="en-US" smtClean="0">
                <a:latin typeface="Arial" charset="0"/>
              </a:rPr>
              <a:pPr/>
              <a:t>2012/12/25</a:t>
            </a:fld>
            <a:endParaRPr lang="zh-CN" altLang="en-US">
              <a:latin typeface="Arial" charset="0"/>
            </a:endParaRPr>
          </a:p>
        </p:txBody>
      </p:sp>
      <p:sp>
        <p:nvSpPr>
          <p:cNvPr id="4" name="文本占位符 3"/>
          <p:cNvSpPr>
            <a:spLocks noGrp="1"/>
          </p:cNvSpPr>
          <p:nvPr>
            <p:ph type="body" idx="11"/>
          </p:nvPr>
        </p:nvSpPr>
        <p:spPr/>
        <p:txBody>
          <a:bodyPr/>
          <a:lstStyle/>
          <a:p>
            <a:r>
              <a:rPr lang="zh-CN" altLang="en-US" b="1" dirty="0">
                <a:solidFill>
                  <a:schemeClr val="tx1"/>
                </a:solidFill>
                <a:latin typeface="宋体" pitchFamily="2" charset="-122"/>
              </a:rPr>
              <a:t>工控系统软件维护要点</a:t>
            </a:r>
            <a:r>
              <a:rPr lang="zh-CN" altLang="en-US" b="1" dirty="0" smtClean="0">
                <a:solidFill>
                  <a:schemeClr val="tx1"/>
                </a:solidFill>
                <a:latin typeface="宋体" pitchFamily="2" charset="-122"/>
              </a:rPr>
              <a:t>（资料维护）</a:t>
            </a:r>
            <a:endParaRPr lang="zh-CN" altLang="en-US" dirty="0"/>
          </a:p>
        </p:txBody>
      </p:sp>
      <p:sp>
        <p:nvSpPr>
          <p:cNvPr id="2" name="文本占位符 1"/>
          <p:cNvSpPr>
            <a:spLocks noGrp="1"/>
          </p:cNvSpPr>
          <p:nvPr>
            <p:ph type="body" idx="1"/>
          </p:nvPr>
        </p:nvSpPr>
        <p:spPr/>
        <p:txBody>
          <a:bodyPr/>
          <a:lstStyle/>
          <a:p>
            <a:pPr marL="342900" indent="-342900">
              <a:buFont typeface="Wingdings" pitchFamily="2" charset="2"/>
              <a:buChar char="n"/>
            </a:pPr>
            <a:r>
              <a:rPr lang="zh-CN" altLang="en-US" sz="2400" dirty="0">
                <a:solidFill>
                  <a:schemeClr val="tx1"/>
                </a:solidFill>
              </a:rPr>
              <a:t>资料维护</a:t>
            </a:r>
          </a:p>
          <a:p>
            <a:r>
              <a:rPr lang="en-US" altLang="zh-CN" dirty="0" smtClean="0">
                <a:solidFill>
                  <a:schemeClr val="tx1"/>
                </a:solidFill>
              </a:rPr>
              <a:t>1</a:t>
            </a:r>
            <a:r>
              <a:rPr lang="zh-CN" altLang="en-US" dirty="0" smtClean="0">
                <a:solidFill>
                  <a:schemeClr val="tx1"/>
                </a:solidFill>
              </a:rPr>
              <a:t>、点</a:t>
            </a:r>
            <a:r>
              <a:rPr lang="zh-CN" altLang="en-US" dirty="0">
                <a:solidFill>
                  <a:schemeClr val="tx1"/>
                </a:solidFill>
              </a:rPr>
              <a:t>表的修改，</a:t>
            </a:r>
            <a:r>
              <a:rPr lang="zh-CN" altLang="en-US" dirty="0" smtClean="0">
                <a:solidFill>
                  <a:schemeClr val="tx1"/>
                </a:solidFill>
              </a:rPr>
              <a:t>现场经常要进行设备技改或更换通道工作</a:t>
            </a:r>
            <a:r>
              <a:rPr lang="zh-CN" altLang="en-US" dirty="0">
                <a:solidFill>
                  <a:schemeClr val="tx1"/>
                </a:solidFill>
              </a:rPr>
              <a:t>，要及时的进行点表更新，确保点表的实时性，准确性。</a:t>
            </a:r>
          </a:p>
          <a:p>
            <a:r>
              <a:rPr lang="en-US" altLang="zh-CN" dirty="0" smtClean="0">
                <a:solidFill>
                  <a:schemeClr val="tx1"/>
                </a:solidFill>
              </a:rPr>
              <a:t>2</a:t>
            </a:r>
            <a:r>
              <a:rPr lang="zh-CN" altLang="en-US" dirty="0" smtClean="0">
                <a:solidFill>
                  <a:schemeClr val="tx1"/>
                </a:solidFill>
              </a:rPr>
              <a:t>、对</a:t>
            </a:r>
            <a:r>
              <a:rPr lang="zh-CN" altLang="en-US" dirty="0">
                <a:solidFill>
                  <a:schemeClr val="tx1"/>
                </a:solidFill>
              </a:rPr>
              <a:t>程序修改，报警跳停值的</a:t>
            </a:r>
            <a:r>
              <a:rPr lang="zh-CN" altLang="en-US" dirty="0" smtClean="0">
                <a:solidFill>
                  <a:schemeClr val="tx1"/>
                </a:solidFill>
              </a:rPr>
              <a:t>修改完善相关会签制度并要</a:t>
            </a:r>
            <a:r>
              <a:rPr lang="zh-CN" altLang="en-US" dirty="0">
                <a:solidFill>
                  <a:schemeClr val="tx1"/>
                </a:solidFill>
              </a:rPr>
              <a:t>留有存档，方便查询。</a:t>
            </a:r>
          </a:p>
          <a:p>
            <a:r>
              <a:rPr lang="en-US" altLang="zh-CN" dirty="0" smtClean="0">
                <a:solidFill>
                  <a:schemeClr val="tx1"/>
                </a:solidFill>
              </a:rPr>
              <a:t>3</a:t>
            </a:r>
            <a:r>
              <a:rPr lang="zh-CN" altLang="en-US" dirty="0" smtClean="0">
                <a:solidFill>
                  <a:schemeClr val="tx1"/>
                </a:solidFill>
              </a:rPr>
              <a:t>、点</a:t>
            </a:r>
            <a:r>
              <a:rPr lang="zh-CN" altLang="en-US" dirty="0">
                <a:solidFill>
                  <a:schemeClr val="tx1"/>
                </a:solidFill>
              </a:rPr>
              <a:t>表，总体设计，设备资料，系统软件等相关资料要同程序备份工作一样进行。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07929577-65DB-46BE-A901-6BC2130F2B06}" type="datetime1">
              <a:rPr lang="zh-CN" altLang="en-US" smtClean="0"/>
              <a:pPr>
                <a:defRPr/>
              </a:pPr>
              <a:t>2012/12/25</a:t>
            </a:fld>
            <a:r>
              <a:rPr lang="zh-CN" altLang="en-US" smtClean="0"/>
              <a:t>         </a:t>
            </a:r>
            <a:fld id="{32F124E9-E545-4E48-B587-811CA21BD380}" type="slidenum">
              <a:rPr lang="zh-CN" altLang="en-US" smtClean="0"/>
              <a:pPr>
                <a:defRPr/>
              </a:pPr>
              <a:t>30</a:t>
            </a:fld>
            <a:endParaRPr lang="zh-CN" altLang="en-US" dirty="0"/>
          </a:p>
        </p:txBody>
      </p:sp>
      <p:sp>
        <p:nvSpPr>
          <p:cNvPr id="3" name="文本占位符 2"/>
          <p:cNvSpPr>
            <a:spLocks noGrp="1"/>
          </p:cNvSpPr>
          <p:nvPr>
            <p:ph type="body" idx="1"/>
          </p:nvPr>
        </p:nvSpPr>
        <p:spPr/>
        <p:txBody>
          <a:bodyPr/>
          <a:lstStyle/>
          <a:p>
            <a:pPr marL="342900" indent="-342900">
              <a:buFont typeface="Wingdings" pitchFamily="2" charset="2"/>
              <a:buChar char="n"/>
            </a:pPr>
            <a:r>
              <a:rPr lang="zh-CN" altLang="en-US" sz="2400" dirty="0" smtClean="0">
                <a:solidFill>
                  <a:schemeClr val="tx1"/>
                </a:solidFill>
              </a:rPr>
              <a:t>人员培训</a:t>
            </a:r>
            <a:endParaRPr lang="en-US" altLang="zh-CN" sz="2400" dirty="0" smtClean="0">
              <a:solidFill>
                <a:schemeClr val="tx1"/>
              </a:solidFill>
            </a:endParaRPr>
          </a:p>
          <a:p>
            <a:endParaRPr lang="zh-CN" altLang="en-US" sz="2400" dirty="0">
              <a:solidFill>
                <a:schemeClr val="tx1"/>
              </a:solidFill>
            </a:endParaRPr>
          </a:p>
          <a:p>
            <a:r>
              <a:rPr lang="en-US" altLang="zh-CN" dirty="0" smtClean="0">
                <a:solidFill>
                  <a:schemeClr val="tx1"/>
                </a:solidFill>
              </a:rPr>
              <a:t>1</a:t>
            </a:r>
            <a:r>
              <a:rPr lang="zh-CN" altLang="en-US" dirty="0" smtClean="0">
                <a:solidFill>
                  <a:schemeClr val="tx1"/>
                </a:solidFill>
              </a:rPr>
              <a:t>、对维护人员进行岗前制度培训，对相关操作制度予以宣贯，确保规范操作行为。</a:t>
            </a:r>
            <a:endParaRPr lang="en-US" altLang="zh-CN" dirty="0" smtClean="0">
              <a:solidFill>
                <a:schemeClr val="tx1"/>
              </a:solidFill>
            </a:endParaRPr>
          </a:p>
          <a:p>
            <a:r>
              <a:rPr lang="en-US" altLang="zh-CN" dirty="0" smtClean="0">
                <a:solidFill>
                  <a:schemeClr val="tx1"/>
                </a:solidFill>
              </a:rPr>
              <a:t>2</a:t>
            </a:r>
            <a:r>
              <a:rPr lang="zh-CN" altLang="en-US" dirty="0" smtClean="0">
                <a:solidFill>
                  <a:schemeClr val="tx1"/>
                </a:solidFill>
              </a:rPr>
              <a:t>、加强对工控系统的自身业务学习培训，提高主观能动性，要主动承担</a:t>
            </a:r>
            <a:r>
              <a:rPr lang="en-US" altLang="zh-CN" dirty="0" smtClean="0">
                <a:solidFill>
                  <a:schemeClr val="tx1"/>
                </a:solidFill>
              </a:rPr>
              <a:t>DCS</a:t>
            </a:r>
            <a:r>
              <a:rPr lang="zh-CN" altLang="en-US" dirty="0" smtClean="0">
                <a:solidFill>
                  <a:schemeClr val="tx1"/>
                </a:solidFill>
              </a:rPr>
              <a:t>及现场各个小</a:t>
            </a:r>
            <a:r>
              <a:rPr lang="en-US" altLang="zh-CN" dirty="0" smtClean="0">
                <a:solidFill>
                  <a:schemeClr val="tx1"/>
                </a:solidFill>
              </a:rPr>
              <a:t>PLC</a:t>
            </a:r>
            <a:r>
              <a:rPr lang="zh-CN" altLang="en-US" dirty="0" smtClean="0">
                <a:solidFill>
                  <a:schemeClr val="tx1"/>
                </a:solidFill>
              </a:rPr>
              <a:t>系统软件的认知和学习，确保能够满足日常维护及处理简单问题需求。   </a:t>
            </a:r>
            <a:endParaRPr lang="zh-CN" altLang="en-US" dirty="0">
              <a:solidFill>
                <a:schemeClr val="tx1"/>
              </a:solidFill>
            </a:endParaRPr>
          </a:p>
          <a:p>
            <a:r>
              <a:rPr lang="en-US" altLang="zh-CN" dirty="0" smtClean="0">
                <a:solidFill>
                  <a:schemeClr val="tx1"/>
                </a:solidFill>
              </a:rPr>
              <a:t>3</a:t>
            </a:r>
            <a:r>
              <a:rPr lang="zh-CN" altLang="en-US" dirty="0" smtClean="0">
                <a:solidFill>
                  <a:schemeClr val="tx1"/>
                </a:solidFill>
              </a:rPr>
              <a:t>、要对相关的电气及现场仪表知识进行培训，掌握基本电气回路及仪表工作原理。</a:t>
            </a:r>
            <a:endParaRPr lang="zh-CN" altLang="en-US" dirty="0">
              <a:solidFill>
                <a:schemeClr val="tx1"/>
              </a:solidFill>
            </a:endParaRPr>
          </a:p>
          <a:p>
            <a:endParaRPr lang="zh-CN" altLang="en-US" dirty="0"/>
          </a:p>
        </p:txBody>
      </p:sp>
      <p:sp>
        <p:nvSpPr>
          <p:cNvPr id="4" name="文本占位符 3"/>
          <p:cNvSpPr>
            <a:spLocks noGrp="1"/>
          </p:cNvSpPr>
          <p:nvPr>
            <p:ph type="body" idx="11"/>
          </p:nvPr>
        </p:nvSpPr>
        <p:spPr/>
        <p:txBody>
          <a:bodyPr/>
          <a:lstStyle/>
          <a:p>
            <a:r>
              <a:rPr lang="zh-CN" altLang="en-US" b="1" dirty="0">
                <a:solidFill>
                  <a:schemeClr val="tx1"/>
                </a:solidFill>
                <a:latin typeface="宋体" pitchFamily="2" charset="-122"/>
              </a:rPr>
              <a:t>工控系统软件维护要点</a:t>
            </a:r>
            <a:r>
              <a:rPr lang="zh-CN" altLang="en-US" b="1" dirty="0" smtClean="0">
                <a:solidFill>
                  <a:schemeClr val="tx1"/>
                </a:solidFill>
                <a:latin typeface="宋体" pitchFamily="2" charset="-122"/>
              </a:rPr>
              <a:t>（人员培训）</a:t>
            </a:r>
            <a:endParaRPr lang="zh-CN" altLang="en-US" dirty="0"/>
          </a:p>
        </p:txBody>
      </p:sp>
    </p:spTree>
    <p:extLst>
      <p:ext uri="{BB962C8B-B14F-4D97-AF65-F5344CB8AC3E}">
        <p14:creationId xmlns="" xmlns:p14="http://schemas.microsoft.com/office/powerpoint/2010/main" val="3970657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日期占位符 3"/>
          <p:cNvSpPr>
            <a:spLocks noGrp="1"/>
          </p:cNvSpPr>
          <p:nvPr>
            <p:ph type="dt" sz="half" idx="10"/>
          </p:nvPr>
        </p:nvSpPr>
        <p:spPr>
          <a:noFill/>
        </p:spPr>
        <p:txBody>
          <a:bodyPr/>
          <a:lstStyle/>
          <a:p>
            <a:fld id="{472C2E3A-2DC5-4E08-85B2-DCDB52F43127}" type="datetime1">
              <a:rPr lang="zh-CN" altLang="en-US" smtClean="0">
                <a:latin typeface="Arial" charset="0"/>
              </a:rPr>
              <a:pPr/>
              <a:t>2012/12/25</a:t>
            </a:fld>
            <a:endParaRPr lang="zh-CN" altLang="en-US">
              <a:latin typeface="Arial" charset="0"/>
            </a:endParaRPr>
          </a:p>
        </p:txBody>
      </p:sp>
      <p:sp>
        <p:nvSpPr>
          <p:cNvPr id="6" name="文本占位符 5"/>
          <p:cNvSpPr>
            <a:spLocks noGrp="1"/>
          </p:cNvSpPr>
          <p:nvPr>
            <p:ph type="body" idx="1"/>
          </p:nvPr>
        </p:nvSpPr>
        <p:spPr/>
        <p:txBody>
          <a:bodyPr/>
          <a:lstStyle/>
          <a:p>
            <a:pPr marL="342900" indent="-342900">
              <a:buFont typeface="Wingdings" pitchFamily="2" charset="2"/>
              <a:buChar char="n"/>
            </a:pPr>
            <a:r>
              <a:rPr lang="zh-CN" altLang="en-US" sz="2400" b="1" dirty="0">
                <a:solidFill>
                  <a:schemeClr val="tx1"/>
                </a:solidFill>
              </a:rPr>
              <a:t>基本管理要求</a:t>
            </a:r>
          </a:p>
          <a:p>
            <a:r>
              <a:rPr lang="en-US" altLang="zh-CN" dirty="0" smtClean="0">
                <a:solidFill>
                  <a:schemeClr val="tx1"/>
                </a:solidFill>
              </a:rPr>
              <a:t>1</a:t>
            </a:r>
            <a:r>
              <a:rPr lang="zh-CN" altLang="en-US" dirty="0">
                <a:solidFill>
                  <a:schemeClr val="tx1"/>
                </a:solidFill>
              </a:rPr>
              <a:t>、谨慎操作，爱护设备，保持清洁，防灰防水，严禁将食品、饮料等放入操作台。</a:t>
            </a:r>
          </a:p>
          <a:p>
            <a:r>
              <a:rPr lang="en-US" altLang="zh-CN" dirty="0">
                <a:solidFill>
                  <a:schemeClr val="tx1"/>
                </a:solidFill>
              </a:rPr>
              <a:t>2</a:t>
            </a:r>
            <a:r>
              <a:rPr lang="zh-CN" altLang="en-US" dirty="0">
                <a:solidFill>
                  <a:schemeClr val="tx1"/>
                </a:solidFill>
              </a:rPr>
              <a:t>、严禁擅自改装、拆装机器 。</a:t>
            </a:r>
          </a:p>
          <a:p>
            <a:r>
              <a:rPr lang="en-US" altLang="zh-CN" dirty="0">
                <a:solidFill>
                  <a:schemeClr val="tx1"/>
                </a:solidFill>
              </a:rPr>
              <a:t>3</a:t>
            </a:r>
            <a:r>
              <a:rPr lang="zh-CN" altLang="en-US" dirty="0">
                <a:solidFill>
                  <a:schemeClr val="tx1"/>
                </a:solidFill>
              </a:rPr>
              <a:t>、严禁安装非系统需要软件，不允许使用外来软盘、光盘或移动硬盘、</a:t>
            </a:r>
            <a:r>
              <a:rPr lang="en-US" altLang="zh-CN" dirty="0">
                <a:solidFill>
                  <a:schemeClr val="tx1"/>
                </a:solidFill>
              </a:rPr>
              <a:t>U</a:t>
            </a:r>
            <a:r>
              <a:rPr lang="zh-CN" altLang="en-US" dirty="0">
                <a:solidFill>
                  <a:schemeClr val="tx1"/>
                </a:solidFill>
              </a:rPr>
              <a:t>盘等，防止病毒侵入 。</a:t>
            </a:r>
          </a:p>
          <a:p>
            <a:r>
              <a:rPr lang="en-US" altLang="zh-CN" dirty="0">
                <a:solidFill>
                  <a:schemeClr val="tx1"/>
                </a:solidFill>
              </a:rPr>
              <a:t>4</a:t>
            </a:r>
            <a:r>
              <a:rPr lang="zh-CN" altLang="en-US" dirty="0">
                <a:solidFill>
                  <a:schemeClr val="tx1"/>
                </a:solidFill>
              </a:rPr>
              <a:t>、严禁在操作平台进行不必要的操作，如乱点鼠标，乱敲键盘等。</a:t>
            </a:r>
          </a:p>
          <a:p>
            <a:r>
              <a:rPr lang="en-US" altLang="zh-CN" dirty="0">
                <a:solidFill>
                  <a:schemeClr val="tx1"/>
                </a:solidFill>
              </a:rPr>
              <a:t>5</a:t>
            </a:r>
            <a:r>
              <a:rPr lang="zh-CN" altLang="en-US" dirty="0">
                <a:solidFill>
                  <a:schemeClr val="tx1"/>
                </a:solidFill>
              </a:rPr>
              <a:t>、严禁擅自改装、拆装系统部件，乱改接线；不得无故拉动</a:t>
            </a:r>
            <a:r>
              <a:rPr lang="en-US" altLang="zh-CN" dirty="0">
                <a:solidFill>
                  <a:schemeClr val="tx1"/>
                </a:solidFill>
              </a:rPr>
              <a:t>PC</a:t>
            </a:r>
            <a:r>
              <a:rPr lang="zh-CN" altLang="en-US" dirty="0">
                <a:solidFill>
                  <a:schemeClr val="tx1"/>
                </a:solidFill>
              </a:rPr>
              <a:t>柜内连线、接地线、供电线路、通信电缆等。</a:t>
            </a:r>
          </a:p>
          <a:p>
            <a:r>
              <a:rPr lang="en-US" altLang="zh-CN" dirty="0">
                <a:solidFill>
                  <a:schemeClr val="tx1"/>
                </a:solidFill>
              </a:rPr>
              <a:t>6</a:t>
            </a:r>
            <a:r>
              <a:rPr lang="zh-CN" altLang="en-US" dirty="0">
                <a:solidFill>
                  <a:schemeClr val="tx1"/>
                </a:solidFill>
              </a:rPr>
              <a:t>、非必要情况下锁好柜门。</a:t>
            </a:r>
          </a:p>
          <a:p>
            <a:r>
              <a:rPr lang="en-US" altLang="zh-CN" dirty="0">
                <a:solidFill>
                  <a:schemeClr val="tx1"/>
                </a:solidFill>
              </a:rPr>
              <a:t>7</a:t>
            </a:r>
            <a:r>
              <a:rPr lang="zh-CN" altLang="en-US" dirty="0">
                <a:solidFill>
                  <a:schemeClr val="tx1"/>
                </a:solidFill>
              </a:rPr>
              <a:t>、严格执行强制解制管理办法、计算机管理规定等规章制度。</a:t>
            </a:r>
          </a:p>
          <a:p>
            <a:endParaRPr lang="zh-CN" altLang="en-US" dirty="0">
              <a:solidFill>
                <a:schemeClr val="tx1"/>
              </a:solidFill>
            </a:endParaRPr>
          </a:p>
        </p:txBody>
      </p:sp>
      <p:sp>
        <p:nvSpPr>
          <p:cNvPr id="7" name="文本占位符 6"/>
          <p:cNvSpPr>
            <a:spLocks noGrp="1"/>
          </p:cNvSpPr>
          <p:nvPr>
            <p:ph type="body" idx="11"/>
          </p:nvPr>
        </p:nvSpPr>
        <p:spPr/>
        <p:txBody>
          <a:bodyPr/>
          <a:lstStyle/>
          <a:p>
            <a:r>
              <a:rPr lang="zh-CN" altLang="en-US" b="1" dirty="0">
                <a:solidFill>
                  <a:schemeClr val="tx1"/>
                </a:solidFill>
                <a:latin typeface="宋体" pitchFamily="2" charset="-122"/>
              </a:rPr>
              <a:t>工控</a:t>
            </a:r>
            <a:r>
              <a:rPr lang="zh-CN" altLang="en-US" b="1" dirty="0" smtClean="0">
                <a:solidFill>
                  <a:schemeClr val="tx1"/>
                </a:solidFill>
                <a:latin typeface="宋体" pitchFamily="2" charset="-122"/>
              </a:rPr>
              <a:t>系统基本管理要求（基本管理要求）</a:t>
            </a:r>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日期占位符 3"/>
          <p:cNvSpPr>
            <a:spLocks noGrp="1"/>
          </p:cNvSpPr>
          <p:nvPr>
            <p:ph type="dt" sz="half" idx="10"/>
          </p:nvPr>
        </p:nvSpPr>
        <p:spPr>
          <a:noFill/>
        </p:spPr>
        <p:txBody>
          <a:bodyPr/>
          <a:lstStyle/>
          <a:p>
            <a:fld id="{45BBBC7F-B2DA-428C-81EC-14027ACEE470}" type="datetime1">
              <a:rPr lang="zh-CN" altLang="en-US" smtClean="0">
                <a:latin typeface="Arial" charset="0"/>
              </a:rPr>
              <a:pPr/>
              <a:t>2012/12/25</a:t>
            </a:fld>
            <a:endParaRPr lang="zh-CN" altLang="en-US">
              <a:latin typeface="Arial" charset="0"/>
            </a:endParaRPr>
          </a:p>
        </p:txBody>
      </p:sp>
      <p:sp>
        <p:nvSpPr>
          <p:cNvPr id="6" name="文本占位符 5"/>
          <p:cNvSpPr>
            <a:spLocks noGrp="1"/>
          </p:cNvSpPr>
          <p:nvPr>
            <p:ph type="body" idx="11"/>
          </p:nvPr>
        </p:nvSpPr>
        <p:spPr/>
        <p:txBody>
          <a:bodyPr/>
          <a:lstStyle/>
          <a:p>
            <a:r>
              <a:rPr lang="zh-CN" altLang="en-US" b="1" dirty="0" smtClean="0">
                <a:solidFill>
                  <a:schemeClr val="tx1"/>
                </a:solidFill>
                <a:latin typeface="宋体" pitchFamily="2" charset="-122"/>
              </a:rPr>
              <a:t>熟料线典型案例（</a:t>
            </a:r>
            <a:r>
              <a:rPr lang="en-US" altLang="zh-CN" b="1" dirty="0" smtClean="0">
                <a:solidFill>
                  <a:schemeClr val="tx1"/>
                </a:solidFill>
                <a:latin typeface="宋体" pitchFamily="2" charset="-122"/>
              </a:rPr>
              <a:t>PC</a:t>
            </a:r>
            <a:r>
              <a:rPr lang="zh-CN" altLang="en-US" b="1" dirty="0" smtClean="0">
                <a:solidFill>
                  <a:schemeClr val="tx1"/>
                </a:solidFill>
                <a:latin typeface="宋体" pitchFamily="2" charset="-122"/>
              </a:rPr>
              <a:t>柜接线凌乱）</a:t>
            </a:r>
            <a:endParaRPr lang="zh-CN" altLang="en-US" dirty="0"/>
          </a:p>
        </p:txBody>
      </p:sp>
      <p:pic>
        <p:nvPicPr>
          <p:cNvPr id="22531" name="Picture 2"/>
          <p:cNvPicPr>
            <a:picLocks noChangeAspect="1" noChangeArrowheads="1"/>
          </p:cNvPicPr>
          <p:nvPr/>
        </p:nvPicPr>
        <p:blipFill>
          <a:blip r:embed="rId2"/>
          <a:srcRect/>
          <a:stretch>
            <a:fillRect/>
          </a:stretch>
        </p:blipFill>
        <p:spPr bwMode="auto">
          <a:xfrm>
            <a:off x="438150" y="285750"/>
            <a:ext cx="8277225" cy="1000125"/>
          </a:xfrm>
          <a:prstGeom prst="rect">
            <a:avLst/>
          </a:prstGeom>
          <a:noFill/>
          <a:ln w="9525">
            <a:noFill/>
            <a:miter lim="800000"/>
            <a:headEnd/>
            <a:tailEnd/>
          </a:ln>
        </p:spPr>
      </p:pic>
      <p:sp>
        <p:nvSpPr>
          <p:cNvPr id="22532" name="Rectangle 3"/>
          <p:cNvSpPr txBox="1">
            <a:spLocks noChangeArrowheads="1"/>
          </p:cNvSpPr>
          <p:nvPr/>
        </p:nvSpPr>
        <p:spPr bwMode="auto">
          <a:xfrm>
            <a:off x="603200" y="1555750"/>
            <a:ext cx="7772400" cy="4826000"/>
          </a:xfrm>
          <a:prstGeom prst="rect">
            <a:avLst/>
          </a:prstGeom>
          <a:noFill/>
          <a:ln w="9525">
            <a:noFill/>
            <a:miter lim="800000"/>
            <a:headEnd/>
            <a:tailEnd/>
          </a:ln>
        </p:spPr>
        <p:txBody>
          <a:bodyPr/>
          <a:lstStyle/>
          <a:p>
            <a:pPr marL="342900" indent="-342900" algn="just" eaLnBrk="1" hangingPunct="1">
              <a:lnSpc>
                <a:spcPct val="80000"/>
              </a:lnSpc>
              <a:spcBef>
                <a:spcPct val="20000"/>
              </a:spcBef>
            </a:pPr>
            <a:r>
              <a:rPr lang="zh-CN" altLang="en-US" sz="3000" b="1" dirty="0">
                <a:latin typeface="Calibri" pitchFamily="34" charset="0"/>
              </a:rPr>
              <a:t>典型</a:t>
            </a:r>
            <a:r>
              <a:rPr lang="zh-CN" altLang="en-US" sz="3000" b="1" dirty="0" smtClean="0">
                <a:latin typeface="Calibri" pitchFamily="34" charset="0"/>
              </a:rPr>
              <a:t>案例（熟料线）：</a:t>
            </a:r>
            <a:endParaRPr lang="zh-CN" altLang="en-US" sz="3000" b="1" dirty="0">
              <a:latin typeface="Calibri" pitchFamily="34" charset="0"/>
            </a:endParaRPr>
          </a:p>
          <a:p>
            <a:pPr marL="342900" indent="-342900" algn="just" eaLnBrk="1" hangingPunct="1">
              <a:lnSpc>
                <a:spcPct val="80000"/>
              </a:lnSpc>
              <a:spcBef>
                <a:spcPct val="20000"/>
              </a:spcBef>
            </a:pPr>
            <a:endParaRPr lang="en-US" altLang="zh-CN" sz="1500" b="1" i="1" dirty="0">
              <a:latin typeface="Calibri" pitchFamily="34" charset="0"/>
              <a:ea typeface="MS PGothic" pitchFamily="34" charset="-128"/>
              <a:sym typeface="MS PGothic" pitchFamily="34" charset="-128"/>
            </a:endParaRPr>
          </a:p>
          <a:p>
            <a:pPr marL="342900" indent="-342900" eaLnBrk="1" hangingPunct="1">
              <a:lnSpc>
                <a:spcPct val="80000"/>
              </a:lnSpc>
              <a:spcBef>
                <a:spcPct val="20000"/>
              </a:spcBef>
            </a:pPr>
            <a:endParaRPr lang="zh-CN" altLang="en-US" sz="2500" b="1" i="1" dirty="0">
              <a:latin typeface="Calibri" pitchFamily="34" charset="0"/>
              <a:sym typeface="宋体" pitchFamily="2" charset="-122"/>
            </a:endParaRPr>
          </a:p>
          <a:p>
            <a:pPr marL="342900" indent="-342900">
              <a:lnSpc>
                <a:spcPct val="80000"/>
              </a:lnSpc>
              <a:spcBef>
                <a:spcPct val="20000"/>
              </a:spcBef>
            </a:pPr>
            <a:endParaRPr lang="zh-CN" altLang="en-US" sz="4800" b="1" i="1" dirty="0">
              <a:latin typeface="Calibri" pitchFamily="34" charset="0"/>
              <a:ea typeface="隶书" pitchFamily="49" charset="-122"/>
              <a:sym typeface="MS PGothic" pitchFamily="34" charset="-128"/>
            </a:endParaRPr>
          </a:p>
        </p:txBody>
      </p:sp>
      <p:sp>
        <p:nvSpPr>
          <p:cNvPr id="2253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lstStyle/>
          <a:p>
            <a:endParaRPr lang="zh-CN" altLang="zh-CN">
              <a:latin typeface="宋体" pitchFamily="2" charset="-122"/>
              <a:sym typeface="宋体" pitchFamily="2" charset="-122"/>
            </a:endParaRPr>
          </a:p>
        </p:txBody>
      </p:sp>
      <p:pic>
        <p:nvPicPr>
          <p:cNvPr id="22534" name="Picture 1"/>
          <p:cNvPicPr>
            <a:picLocks noChangeAspect="1" noChangeArrowheads="1"/>
          </p:cNvPicPr>
          <p:nvPr/>
        </p:nvPicPr>
        <p:blipFill>
          <a:blip r:embed="rId3"/>
          <a:srcRect/>
          <a:stretch>
            <a:fillRect/>
          </a:stretch>
        </p:blipFill>
        <p:spPr bwMode="auto">
          <a:xfrm>
            <a:off x="5076825" y="2255838"/>
            <a:ext cx="2951163" cy="3743325"/>
          </a:xfrm>
          <a:prstGeom prst="rect">
            <a:avLst/>
          </a:prstGeom>
          <a:noFill/>
          <a:ln w="9525">
            <a:noFill/>
            <a:miter lim="800000"/>
            <a:headEnd/>
            <a:tailEnd/>
          </a:ln>
        </p:spPr>
      </p:pic>
      <p:sp>
        <p:nvSpPr>
          <p:cNvPr id="22535" name="TextBox 4"/>
          <p:cNvSpPr txBox="1">
            <a:spLocks noChangeArrowheads="1"/>
          </p:cNvSpPr>
          <p:nvPr/>
        </p:nvSpPr>
        <p:spPr bwMode="auto">
          <a:xfrm>
            <a:off x="609600" y="1939132"/>
            <a:ext cx="4898058" cy="369887"/>
          </a:xfrm>
          <a:prstGeom prst="rect">
            <a:avLst/>
          </a:prstGeom>
          <a:noFill/>
          <a:ln w="9525">
            <a:noFill/>
            <a:miter lim="800000"/>
            <a:headEnd/>
            <a:tailEnd/>
          </a:ln>
        </p:spPr>
        <p:txBody>
          <a:bodyPr/>
          <a:lstStyle/>
          <a:p>
            <a:r>
              <a:rPr lang="en-US" altLang="zh-CN" sz="2400" b="1" dirty="0">
                <a:latin typeface="Calibri" pitchFamily="34" charset="0"/>
                <a:sym typeface="Calibri" pitchFamily="34" charset="0"/>
              </a:rPr>
              <a:t>1</a:t>
            </a:r>
            <a:r>
              <a:rPr lang="zh-CN" altLang="en-US" sz="2400" b="1" dirty="0">
                <a:latin typeface="宋体" pitchFamily="2" charset="-122"/>
                <a:sym typeface="宋体" pitchFamily="2" charset="-122"/>
              </a:rPr>
              <a:t>、调试试生产期间不按规范接线</a:t>
            </a:r>
          </a:p>
        </p:txBody>
      </p:sp>
      <p:sp>
        <p:nvSpPr>
          <p:cNvPr id="22536" name="TextBox 5"/>
          <p:cNvSpPr txBox="1">
            <a:spLocks noChangeArrowheads="1"/>
          </p:cNvSpPr>
          <p:nvPr/>
        </p:nvSpPr>
        <p:spPr bwMode="auto">
          <a:xfrm>
            <a:off x="754062" y="2470150"/>
            <a:ext cx="4175127" cy="3816370"/>
          </a:xfrm>
          <a:prstGeom prst="rect">
            <a:avLst/>
          </a:prstGeom>
          <a:noFill/>
          <a:ln w="9525">
            <a:noFill/>
            <a:miter lim="800000"/>
            <a:headEnd/>
            <a:tailEnd/>
          </a:ln>
        </p:spPr>
        <p:txBody>
          <a:bodyPr/>
          <a:lstStyle/>
          <a:p>
            <a:r>
              <a:rPr lang="zh-CN" altLang="en-US" dirty="0">
                <a:latin typeface="宋体" pitchFamily="2" charset="-122"/>
                <a:sym typeface="宋体" pitchFamily="2" charset="-122"/>
              </a:rPr>
              <a:t>   现场过来的设备跑偏信号，要求现场跑偏开关上接的是常闭点，防止信号回路断线或控制电源失电时，确保设备保护的安全性，可现场跑偏接成了常开点，为了减少修改工作量，为满足DCS程序要求，该公司人员把入模块的中间继电器改了常闭点，留有安全隐患，必须整改。</a:t>
            </a:r>
          </a:p>
          <a:p>
            <a:r>
              <a:rPr lang="en-US" dirty="0">
                <a:latin typeface="Calibri" pitchFamily="34" charset="0"/>
                <a:sym typeface="Calibri" pitchFamily="34" charset="0"/>
              </a:rPr>
              <a:t>        </a:t>
            </a:r>
            <a:r>
              <a:rPr lang="zh-CN" altLang="en-US" dirty="0">
                <a:latin typeface="宋体" pitchFamily="2" charset="-122"/>
                <a:sym typeface="宋体" pitchFamily="2" charset="-122"/>
              </a:rPr>
              <a:t>同时对于常开常闭点还需注意的地方就是，中压柜、堆取料机等需发停机脉冲才能停机的设备，需将</a:t>
            </a:r>
            <a:r>
              <a:rPr lang="en-US" altLang="zh-CN" dirty="0">
                <a:latin typeface="Calibri" pitchFamily="34" charset="0"/>
                <a:sym typeface="Calibri" pitchFamily="34" charset="0"/>
              </a:rPr>
              <a:t>PC</a:t>
            </a:r>
            <a:r>
              <a:rPr lang="zh-CN" altLang="en-US" dirty="0">
                <a:latin typeface="宋体" pitchFamily="2" charset="-122"/>
                <a:sym typeface="宋体" pitchFamily="2" charset="-122"/>
              </a:rPr>
              <a:t>柜内驱动继电器的常开点改为常闭点，确保</a:t>
            </a:r>
            <a:r>
              <a:rPr lang="en-US" altLang="zh-CN" dirty="0">
                <a:latin typeface="Calibri" pitchFamily="34" charset="0"/>
                <a:sym typeface="Calibri" pitchFamily="34" charset="0"/>
              </a:rPr>
              <a:t>PC</a:t>
            </a:r>
            <a:r>
              <a:rPr lang="zh-CN" altLang="en-US" dirty="0">
                <a:latin typeface="宋体" pitchFamily="2" charset="-122"/>
                <a:sym typeface="宋体" pitchFamily="2" charset="-122"/>
              </a:rPr>
              <a:t>柜在失电的情况下，停机信号能正常发出。</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日期占位符 3"/>
          <p:cNvSpPr>
            <a:spLocks noGrp="1"/>
          </p:cNvSpPr>
          <p:nvPr>
            <p:ph type="dt" sz="half" idx="10"/>
          </p:nvPr>
        </p:nvSpPr>
        <p:spPr>
          <a:noFill/>
        </p:spPr>
        <p:txBody>
          <a:bodyPr/>
          <a:lstStyle/>
          <a:p>
            <a:fld id="{663FE8E3-7E49-4CB7-ABB9-CB61784E3805}" type="datetime1">
              <a:rPr lang="zh-CN" altLang="en-US" smtClean="0">
                <a:latin typeface="Arial" charset="0"/>
              </a:rPr>
              <a:pPr/>
              <a:t>2012/12/25</a:t>
            </a:fld>
            <a:endParaRPr lang="zh-CN" altLang="en-US">
              <a:latin typeface="Arial" charset="0"/>
            </a:endParaRPr>
          </a:p>
        </p:txBody>
      </p:sp>
      <p:sp>
        <p:nvSpPr>
          <p:cNvPr id="5" name="文本占位符 4"/>
          <p:cNvSpPr>
            <a:spLocks noGrp="1"/>
          </p:cNvSpPr>
          <p:nvPr>
            <p:ph type="body" idx="1"/>
          </p:nvPr>
        </p:nvSpPr>
        <p:spPr/>
        <p:txBody>
          <a:bodyPr/>
          <a:lstStyle/>
          <a:p>
            <a:r>
              <a:rPr lang="en-US" altLang="zh-CN" sz="2400" b="1" dirty="0">
                <a:solidFill>
                  <a:schemeClr val="tx1"/>
                </a:solidFill>
                <a:latin typeface="Calibri" pitchFamily="34" charset="0"/>
                <a:sym typeface="Calibri" pitchFamily="34" charset="0"/>
              </a:rPr>
              <a:t>2</a:t>
            </a:r>
            <a:r>
              <a:rPr lang="zh-CN" altLang="en-US" sz="2400" b="1" dirty="0">
                <a:solidFill>
                  <a:schemeClr val="tx1"/>
                </a:solidFill>
                <a:latin typeface="宋体" pitchFamily="2" charset="-122"/>
                <a:sym typeface="宋体" pitchFamily="2" charset="-122"/>
              </a:rPr>
              <a:t>、</a:t>
            </a:r>
            <a:r>
              <a:rPr lang="en-US" altLang="zh-CN" sz="2400" b="1" dirty="0">
                <a:solidFill>
                  <a:schemeClr val="tx1"/>
                </a:solidFill>
                <a:latin typeface="Calibri" pitchFamily="34" charset="0"/>
                <a:sym typeface="Calibri" pitchFamily="34" charset="0"/>
              </a:rPr>
              <a:t>DP</a:t>
            </a:r>
            <a:r>
              <a:rPr lang="zh-CN" altLang="en-US" sz="2400" b="1" dirty="0">
                <a:solidFill>
                  <a:schemeClr val="tx1"/>
                </a:solidFill>
                <a:latin typeface="宋体" pitchFamily="2" charset="-122"/>
                <a:sym typeface="宋体" pitchFamily="2" charset="-122"/>
              </a:rPr>
              <a:t>电缆接头松动</a:t>
            </a:r>
          </a:p>
          <a:p>
            <a:r>
              <a:rPr lang="zh-CN" altLang="en-US" dirty="0">
                <a:solidFill>
                  <a:schemeClr val="tx1"/>
                </a:solidFill>
                <a:latin typeface="宋体" pitchFamily="2" charset="-122"/>
                <a:sym typeface="宋体" pitchFamily="2" charset="-122"/>
              </a:rPr>
              <a:t> </a:t>
            </a:r>
            <a:r>
              <a:rPr lang="zh-CN" altLang="en-US" dirty="0" smtClean="0">
                <a:solidFill>
                  <a:schemeClr val="tx1"/>
                </a:solidFill>
                <a:latin typeface="宋体" pitchFamily="2" charset="-122"/>
                <a:sym typeface="宋体" pitchFamily="2" charset="-122"/>
              </a:rPr>
              <a:t>   某公司</a:t>
            </a:r>
            <a:r>
              <a:rPr lang="zh-CN" altLang="en-US" dirty="0">
                <a:solidFill>
                  <a:schemeClr val="tx1"/>
                </a:solidFill>
                <a:latin typeface="宋体" pitchFamily="2" charset="-122"/>
                <a:sym typeface="宋体" pitchFamily="2" charset="-122"/>
              </a:rPr>
              <a:t>熟料生产线现场总线通讯设备较多，存在大量的</a:t>
            </a:r>
            <a:r>
              <a:rPr lang="en-US" altLang="zh-CN" dirty="0">
                <a:solidFill>
                  <a:schemeClr val="tx1"/>
                </a:solidFill>
                <a:latin typeface="Calibri" pitchFamily="34" charset="0"/>
                <a:sym typeface="Calibri" pitchFamily="34" charset="0"/>
              </a:rPr>
              <a:t>DP</a:t>
            </a:r>
            <a:r>
              <a:rPr lang="zh-CN" altLang="en-US" dirty="0">
                <a:solidFill>
                  <a:schemeClr val="tx1"/>
                </a:solidFill>
                <a:latin typeface="宋体" pitchFamily="2" charset="-122"/>
                <a:sym typeface="宋体" pitchFamily="2" charset="-122"/>
              </a:rPr>
              <a:t>电缆连接头和跨接点，在达产达标考核前，窑头中压柜有一</a:t>
            </a:r>
            <a:r>
              <a:rPr lang="en-US" altLang="zh-CN" dirty="0">
                <a:solidFill>
                  <a:schemeClr val="tx1"/>
                </a:solidFill>
                <a:latin typeface="Calibri" pitchFamily="34" charset="0"/>
                <a:sym typeface="Calibri" pitchFamily="34" charset="0"/>
              </a:rPr>
              <a:t>DP</a:t>
            </a:r>
            <a:r>
              <a:rPr lang="zh-CN" altLang="en-US" dirty="0">
                <a:solidFill>
                  <a:schemeClr val="tx1"/>
                </a:solidFill>
                <a:latin typeface="宋体" pitchFamily="2" charset="-122"/>
                <a:sym typeface="宋体" pitchFamily="2" charset="-122"/>
              </a:rPr>
              <a:t>头内接线松动，导致该设备后的所有设备跳停</a:t>
            </a:r>
            <a:r>
              <a:rPr lang="zh-CN" altLang="en-US" dirty="0" smtClean="0">
                <a:solidFill>
                  <a:schemeClr val="tx1"/>
                </a:solidFill>
                <a:latin typeface="宋体" pitchFamily="2" charset="-122"/>
                <a:sym typeface="宋体" pitchFamily="2" charset="-122"/>
              </a:rPr>
              <a:t>，这</a:t>
            </a:r>
            <a:r>
              <a:rPr lang="zh-CN" altLang="en-US" dirty="0">
                <a:solidFill>
                  <a:schemeClr val="tx1"/>
                </a:solidFill>
                <a:latin typeface="宋体" pitchFamily="2" charset="-122"/>
                <a:sym typeface="宋体" pitchFamily="2" charset="-122"/>
              </a:rPr>
              <a:t>也提醒我们需关注接线松动问题</a:t>
            </a:r>
            <a:r>
              <a:rPr lang="zh-CN" altLang="en-US" dirty="0" smtClean="0">
                <a:solidFill>
                  <a:schemeClr val="tx1"/>
                </a:solidFill>
                <a:latin typeface="宋体" pitchFamily="2" charset="-122"/>
                <a:sym typeface="宋体" pitchFamily="2" charset="-122"/>
              </a:rPr>
              <a:t>。</a:t>
            </a:r>
            <a:endParaRPr lang="en-US" altLang="zh-CN" dirty="0" smtClean="0">
              <a:solidFill>
                <a:schemeClr val="tx1"/>
              </a:solidFill>
              <a:latin typeface="宋体" pitchFamily="2" charset="-122"/>
              <a:sym typeface="宋体" pitchFamily="2" charset="-122"/>
            </a:endParaRPr>
          </a:p>
          <a:p>
            <a:r>
              <a:rPr lang="en-US" altLang="zh-CN" sz="2400" b="1" dirty="0">
                <a:solidFill>
                  <a:schemeClr val="tx1"/>
                </a:solidFill>
                <a:latin typeface="Calibri" pitchFamily="34" charset="0"/>
                <a:sym typeface="Calibri" pitchFamily="34" charset="0"/>
              </a:rPr>
              <a:t>3</a:t>
            </a:r>
            <a:r>
              <a:rPr lang="zh-CN" altLang="en-US" sz="2400" b="1" dirty="0">
                <a:solidFill>
                  <a:schemeClr val="tx1"/>
                </a:solidFill>
                <a:latin typeface="宋体" pitchFamily="2" charset="-122"/>
                <a:sym typeface="宋体" pitchFamily="2" charset="-122"/>
              </a:rPr>
              <a:t>、窑头</a:t>
            </a:r>
            <a:r>
              <a:rPr lang="en-US" altLang="zh-CN" sz="2400" b="1" dirty="0">
                <a:solidFill>
                  <a:schemeClr val="tx1"/>
                </a:solidFill>
                <a:latin typeface="Calibri" pitchFamily="34" charset="0"/>
                <a:sym typeface="Calibri" pitchFamily="34" charset="0"/>
              </a:rPr>
              <a:t>PC</a:t>
            </a:r>
            <a:r>
              <a:rPr lang="zh-CN" altLang="en-US" sz="2400" b="1" dirty="0">
                <a:solidFill>
                  <a:schemeClr val="tx1"/>
                </a:solidFill>
                <a:latin typeface="宋体" pitchFamily="2" charset="-122"/>
                <a:sym typeface="宋体" pitchFamily="2" charset="-122"/>
              </a:rPr>
              <a:t>室温度高导致系统</a:t>
            </a:r>
            <a:r>
              <a:rPr lang="zh-CN" altLang="en-US" sz="2400" b="1" dirty="0" smtClean="0">
                <a:solidFill>
                  <a:schemeClr val="tx1"/>
                </a:solidFill>
                <a:latin typeface="宋体" pitchFamily="2" charset="-122"/>
                <a:sym typeface="宋体" pitchFamily="2" charset="-122"/>
              </a:rPr>
              <a:t>停机</a:t>
            </a:r>
            <a:endParaRPr lang="en-US" altLang="zh-CN" sz="2400" b="1" dirty="0" smtClean="0">
              <a:solidFill>
                <a:schemeClr val="tx1"/>
              </a:solidFill>
              <a:latin typeface="宋体" pitchFamily="2" charset="-122"/>
              <a:sym typeface="宋体" pitchFamily="2" charset="-122"/>
            </a:endParaRPr>
          </a:p>
          <a:p>
            <a:r>
              <a:rPr lang="zh-CN" altLang="en-US" dirty="0" smtClean="0">
                <a:solidFill>
                  <a:schemeClr val="tx1"/>
                </a:solidFill>
                <a:latin typeface="宋体" pitchFamily="2" charset="-122"/>
                <a:sym typeface="宋体" pitchFamily="2" charset="-122"/>
              </a:rPr>
              <a:t>    某</a:t>
            </a:r>
            <a:r>
              <a:rPr lang="zh-CN" altLang="en-US" dirty="0">
                <a:solidFill>
                  <a:schemeClr val="tx1"/>
                </a:solidFill>
                <a:latin typeface="宋体" pitchFamily="2" charset="-122"/>
                <a:sym typeface="宋体" pitchFamily="2" charset="-122"/>
              </a:rPr>
              <a:t>公司窑头控制器停机，导致系统停机，后检查发现</a:t>
            </a:r>
            <a:r>
              <a:rPr lang="en-US" altLang="zh-CN" dirty="0">
                <a:solidFill>
                  <a:schemeClr val="tx1"/>
                </a:solidFill>
                <a:latin typeface="Calibri" pitchFamily="34" charset="0"/>
                <a:sym typeface="Calibri" pitchFamily="34" charset="0"/>
              </a:rPr>
              <a:t>PC</a:t>
            </a:r>
            <a:r>
              <a:rPr lang="zh-CN" altLang="en-US" dirty="0">
                <a:solidFill>
                  <a:schemeClr val="tx1"/>
                </a:solidFill>
                <a:latin typeface="宋体" pitchFamily="2" charset="-122"/>
                <a:sym typeface="宋体" pitchFamily="2" charset="-122"/>
              </a:rPr>
              <a:t>室内温度过高，</a:t>
            </a:r>
            <a:r>
              <a:rPr lang="en-US" altLang="zh-CN" dirty="0">
                <a:solidFill>
                  <a:schemeClr val="tx1"/>
                </a:solidFill>
                <a:latin typeface="Calibri" pitchFamily="34" charset="0"/>
                <a:sym typeface="Calibri" pitchFamily="34" charset="0"/>
              </a:rPr>
              <a:t>PC</a:t>
            </a:r>
            <a:r>
              <a:rPr lang="zh-CN" altLang="en-US" dirty="0">
                <a:solidFill>
                  <a:schemeClr val="tx1"/>
                </a:solidFill>
                <a:latin typeface="宋体" pitchFamily="2" charset="-122"/>
                <a:sym typeface="宋体" pitchFamily="2" charset="-122"/>
              </a:rPr>
              <a:t>柜内通风不畅，导致内部温度超过</a:t>
            </a:r>
            <a:r>
              <a:rPr lang="en-US" altLang="zh-CN" dirty="0">
                <a:solidFill>
                  <a:schemeClr val="tx1"/>
                </a:solidFill>
                <a:latin typeface="Calibri" pitchFamily="34" charset="0"/>
                <a:sym typeface="Calibri" pitchFamily="34" charset="0"/>
              </a:rPr>
              <a:t>50 ℃ </a:t>
            </a:r>
            <a:r>
              <a:rPr lang="zh-CN" altLang="en-US" dirty="0">
                <a:solidFill>
                  <a:schemeClr val="tx1"/>
                </a:solidFill>
                <a:latin typeface="宋体" pitchFamily="2" charset="-122"/>
                <a:sym typeface="宋体" pitchFamily="2" charset="-122"/>
              </a:rPr>
              <a:t>，由于温度过高导致控制器停机，后加风机通风降温后恢复正常。</a:t>
            </a:r>
            <a:endParaRPr lang="zh-CN" altLang="en-US" b="1" dirty="0">
              <a:solidFill>
                <a:schemeClr val="tx1"/>
              </a:solidFill>
              <a:latin typeface="宋体" pitchFamily="2" charset="-122"/>
              <a:sym typeface="宋体" pitchFamily="2" charset="-122"/>
            </a:endParaRPr>
          </a:p>
          <a:p>
            <a:endParaRPr lang="zh-CN" altLang="en-US" dirty="0">
              <a:solidFill>
                <a:schemeClr val="tx1"/>
              </a:solidFill>
            </a:endParaRPr>
          </a:p>
        </p:txBody>
      </p:sp>
      <p:sp>
        <p:nvSpPr>
          <p:cNvPr id="6" name="文本占位符 5"/>
          <p:cNvSpPr>
            <a:spLocks noGrp="1"/>
          </p:cNvSpPr>
          <p:nvPr>
            <p:ph type="body" idx="11"/>
          </p:nvPr>
        </p:nvSpPr>
        <p:spPr/>
        <p:txBody>
          <a:bodyPr/>
          <a:lstStyle/>
          <a:p>
            <a:r>
              <a:rPr lang="zh-CN" altLang="en-US" b="1" dirty="0">
                <a:solidFill>
                  <a:schemeClr val="tx1"/>
                </a:solidFill>
                <a:latin typeface="宋体" pitchFamily="2" charset="-122"/>
              </a:rPr>
              <a:t>熟料线</a:t>
            </a:r>
            <a:r>
              <a:rPr lang="zh-CN" altLang="en-US" b="1" dirty="0" smtClean="0">
                <a:solidFill>
                  <a:schemeClr val="tx1"/>
                </a:solidFill>
                <a:latin typeface="宋体" pitchFamily="2" charset="-122"/>
              </a:rPr>
              <a:t>典型案例（总线松动、控制器高温）</a:t>
            </a:r>
            <a:endParaRPr lang="zh-CN" altLang="en-US" dirty="0"/>
          </a:p>
        </p:txBody>
      </p:sp>
      <p:sp>
        <p:nvSpPr>
          <p:cNvPr id="23557"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lstStyle/>
          <a:p>
            <a:endParaRPr lang="zh-CN" altLang="zh-CN">
              <a:latin typeface="宋体" pitchFamily="2" charset="-122"/>
              <a:sym typeface="宋体" pitchFamily="2"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日期占位符 3"/>
          <p:cNvSpPr>
            <a:spLocks noGrp="1"/>
          </p:cNvSpPr>
          <p:nvPr>
            <p:ph type="dt" sz="half" idx="10"/>
          </p:nvPr>
        </p:nvSpPr>
        <p:spPr>
          <a:noFill/>
        </p:spPr>
        <p:txBody>
          <a:bodyPr/>
          <a:lstStyle/>
          <a:p>
            <a:fld id="{56DC2BB5-341F-46E1-8D44-420CC2B39F22}" type="datetime1">
              <a:rPr lang="zh-CN" altLang="en-US" smtClean="0">
                <a:latin typeface="Arial" charset="0"/>
              </a:rPr>
              <a:pPr/>
              <a:t>2012/12/25</a:t>
            </a:fld>
            <a:endParaRPr lang="zh-CN" altLang="en-US">
              <a:latin typeface="Arial" charset="0"/>
            </a:endParaRPr>
          </a:p>
        </p:txBody>
      </p:sp>
      <p:sp>
        <p:nvSpPr>
          <p:cNvPr id="5" name="文本占位符 4"/>
          <p:cNvSpPr>
            <a:spLocks noGrp="1"/>
          </p:cNvSpPr>
          <p:nvPr>
            <p:ph type="body" idx="1"/>
          </p:nvPr>
        </p:nvSpPr>
        <p:spPr/>
        <p:txBody>
          <a:bodyPr/>
          <a:lstStyle/>
          <a:p>
            <a:r>
              <a:rPr lang="en-US" altLang="zh-CN" sz="2400" b="1" dirty="0">
                <a:solidFill>
                  <a:schemeClr val="tx1"/>
                </a:solidFill>
                <a:latin typeface="Calibri" pitchFamily="34" charset="0"/>
                <a:sym typeface="Calibri" pitchFamily="34" charset="0"/>
              </a:rPr>
              <a:t>4</a:t>
            </a:r>
            <a:r>
              <a:rPr lang="zh-CN" altLang="en-US" sz="2400" b="1" dirty="0">
                <a:solidFill>
                  <a:schemeClr val="tx1"/>
                </a:solidFill>
                <a:latin typeface="宋体" pitchFamily="2" charset="-122"/>
                <a:sym typeface="宋体" pitchFamily="2" charset="-122"/>
              </a:rPr>
              <a:t>、电脑积灰严重导致频繁死机</a:t>
            </a:r>
          </a:p>
          <a:p>
            <a:r>
              <a:rPr lang="zh-CN" altLang="en-US" dirty="0">
                <a:solidFill>
                  <a:schemeClr val="tx1"/>
                </a:solidFill>
                <a:latin typeface="宋体" pitchFamily="2" charset="-122"/>
                <a:sym typeface="宋体" pitchFamily="2" charset="-122"/>
              </a:rPr>
              <a:t> </a:t>
            </a:r>
            <a:r>
              <a:rPr lang="zh-CN" altLang="en-US" dirty="0" smtClean="0">
                <a:solidFill>
                  <a:schemeClr val="tx1"/>
                </a:solidFill>
                <a:latin typeface="宋体" pitchFamily="2" charset="-122"/>
                <a:sym typeface="宋体" pitchFamily="2" charset="-122"/>
              </a:rPr>
              <a:t>   某</a:t>
            </a:r>
            <a:r>
              <a:rPr lang="zh-CN" altLang="en-US" dirty="0">
                <a:solidFill>
                  <a:schemeClr val="tx1"/>
                </a:solidFill>
                <a:latin typeface="宋体" pitchFamily="2" charset="-122"/>
                <a:sym typeface="宋体" pitchFamily="2" charset="-122"/>
              </a:rPr>
              <a:t>公司矿山操作站出现频繁死机现象，重启后运行一段时间后又死机，经检查系统无异常，后打开机箱检查，发现内部积灰严重，冷却风扇上积满了会，无法正常完成散热工作，经吹灰处理后，操作站运行正常。</a:t>
            </a:r>
            <a:endParaRPr lang="en-US" altLang="zh-CN" dirty="0" smtClean="0">
              <a:solidFill>
                <a:schemeClr val="tx1"/>
              </a:solidFill>
            </a:endParaRPr>
          </a:p>
          <a:p>
            <a:r>
              <a:rPr lang="en-US" altLang="zh-CN" sz="2400" b="1" dirty="0">
                <a:solidFill>
                  <a:schemeClr val="tx1"/>
                </a:solidFill>
                <a:latin typeface="Calibri" pitchFamily="34" charset="0"/>
                <a:sym typeface="Calibri" pitchFamily="34" charset="0"/>
              </a:rPr>
              <a:t>5</a:t>
            </a:r>
            <a:r>
              <a:rPr lang="zh-CN" altLang="en-US" sz="2400" b="1" dirty="0">
                <a:solidFill>
                  <a:schemeClr val="tx1"/>
                </a:solidFill>
                <a:latin typeface="宋体" pitchFamily="2" charset="-122"/>
                <a:sym typeface="宋体" pitchFamily="2" charset="-122"/>
              </a:rPr>
              <a:t>、程序理解不清，强制操作错误导致设备停机</a:t>
            </a:r>
          </a:p>
          <a:p>
            <a:r>
              <a:rPr lang="en-US" altLang="zh-CN" dirty="0">
                <a:solidFill>
                  <a:schemeClr val="tx1"/>
                </a:solidFill>
                <a:latin typeface="Calibri" pitchFamily="34" charset="0"/>
                <a:sym typeface="Calibri" pitchFamily="34" charset="0"/>
              </a:rPr>
              <a:t> </a:t>
            </a:r>
            <a:r>
              <a:rPr lang="en-US" altLang="zh-CN" dirty="0" smtClean="0">
                <a:solidFill>
                  <a:schemeClr val="tx1"/>
                </a:solidFill>
                <a:latin typeface="Calibri" pitchFamily="34" charset="0"/>
                <a:sym typeface="Calibri" pitchFamily="34" charset="0"/>
              </a:rPr>
              <a:t>        </a:t>
            </a:r>
            <a:r>
              <a:rPr lang="zh-CN" altLang="en-US" dirty="0" smtClean="0">
                <a:solidFill>
                  <a:schemeClr val="tx1"/>
                </a:solidFill>
                <a:latin typeface="宋体" pitchFamily="2" charset="-122"/>
                <a:sym typeface="宋体" pitchFamily="2" charset="-122"/>
              </a:rPr>
              <a:t>某</a:t>
            </a:r>
            <a:r>
              <a:rPr lang="zh-CN" altLang="en-US" dirty="0">
                <a:solidFill>
                  <a:schemeClr val="tx1"/>
                </a:solidFill>
                <a:latin typeface="宋体" pitchFamily="2" charset="-122"/>
                <a:sym typeface="宋体" pitchFamily="2" charset="-122"/>
              </a:rPr>
              <a:t>公司入窑斗提出现跑偏报警，要求系统维护人员将该信号强制，现场进行检查处理，该系统维护人员在没有详细理解程序的基础上，将跑偏信号关延时块的使能勾掉，该功能块不执行了，可跑偏开关是常闭点信号进来，相当于将跑偏开关强制为开点，这样导致设备停机。</a:t>
            </a:r>
            <a:endParaRPr lang="en-US" altLang="zh-CN" dirty="0">
              <a:solidFill>
                <a:schemeClr val="tx1"/>
              </a:solidFill>
            </a:endParaRPr>
          </a:p>
          <a:p>
            <a:endParaRPr lang="en-US" altLang="zh-CN" dirty="0" smtClean="0">
              <a:solidFill>
                <a:schemeClr val="tx1"/>
              </a:solidFill>
            </a:endParaRPr>
          </a:p>
          <a:p>
            <a:endParaRPr lang="en-US" altLang="zh-CN" dirty="0">
              <a:solidFill>
                <a:schemeClr val="tx1"/>
              </a:solidFill>
            </a:endParaRPr>
          </a:p>
          <a:p>
            <a:endParaRPr lang="zh-CN" altLang="en-US" dirty="0">
              <a:solidFill>
                <a:schemeClr val="tx1"/>
              </a:solidFill>
            </a:endParaRPr>
          </a:p>
        </p:txBody>
      </p:sp>
      <p:sp>
        <p:nvSpPr>
          <p:cNvPr id="6" name="文本占位符 5"/>
          <p:cNvSpPr>
            <a:spLocks noGrp="1"/>
          </p:cNvSpPr>
          <p:nvPr>
            <p:ph type="body" idx="11"/>
          </p:nvPr>
        </p:nvSpPr>
        <p:spPr/>
        <p:txBody>
          <a:bodyPr/>
          <a:lstStyle/>
          <a:p>
            <a:r>
              <a:rPr lang="zh-CN" altLang="en-US" b="1" dirty="0">
                <a:solidFill>
                  <a:schemeClr val="tx1"/>
                </a:solidFill>
                <a:latin typeface="宋体" pitchFamily="2" charset="-122"/>
              </a:rPr>
              <a:t>熟料线</a:t>
            </a:r>
            <a:r>
              <a:rPr lang="zh-CN" altLang="en-US" b="1" dirty="0" smtClean="0">
                <a:solidFill>
                  <a:schemeClr val="tx1"/>
                </a:solidFill>
                <a:latin typeface="宋体" pitchFamily="2" charset="-122"/>
              </a:rPr>
              <a:t>典型案例（电脑积灰、错误操作）</a:t>
            </a:r>
            <a:endParaRPr lang="zh-CN" altLang="en-US" dirty="0"/>
          </a:p>
        </p:txBody>
      </p:sp>
      <p:pic>
        <p:nvPicPr>
          <p:cNvPr id="24579" name="Picture 2"/>
          <p:cNvPicPr>
            <a:picLocks noChangeAspect="1" noChangeArrowheads="1"/>
          </p:cNvPicPr>
          <p:nvPr/>
        </p:nvPicPr>
        <p:blipFill>
          <a:blip r:embed="rId2"/>
          <a:srcRect/>
          <a:stretch>
            <a:fillRect/>
          </a:stretch>
        </p:blipFill>
        <p:spPr bwMode="auto">
          <a:xfrm>
            <a:off x="438150" y="285750"/>
            <a:ext cx="8277225" cy="1000125"/>
          </a:xfrm>
          <a:prstGeom prst="rect">
            <a:avLst/>
          </a:prstGeom>
          <a:noFill/>
          <a:ln w="9525">
            <a:noFill/>
            <a:miter lim="800000"/>
            <a:headEnd/>
            <a:tailEnd/>
          </a:ln>
        </p:spPr>
      </p:pic>
      <p:sp>
        <p:nvSpPr>
          <p:cNvPr id="24581"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lstStyle/>
          <a:p>
            <a:endParaRPr lang="zh-CN" altLang="zh-CN">
              <a:latin typeface="宋体" pitchFamily="2" charset="-122"/>
              <a:sym typeface="宋体" pitchFamily="2" charset="-122"/>
            </a:endParaRPr>
          </a:p>
        </p:txBody>
      </p:sp>
      <p:sp>
        <p:nvSpPr>
          <p:cNvPr id="24585" name="TextBox 7"/>
          <p:cNvSpPr txBox="1">
            <a:spLocks noChangeArrowheads="1"/>
          </p:cNvSpPr>
          <p:nvPr/>
        </p:nvSpPr>
        <p:spPr bwMode="auto">
          <a:xfrm>
            <a:off x="1042988" y="4165600"/>
            <a:ext cx="7056437" cy="1477963"/>
          </a:xfrm>
          <a:prstGeom prst="rect">
            <a:avLst/>
          </a:prstGeom>
          <a:noFill/>
          <a:ln w="9525">
            <a:noFill/>
            <a:miter lim="800000"/>
            <a:headEnd/>
            <a:tailEnd/>
          </a:ln>
        </p:spPr>
        <p:txBody>
          <a:bodyPr/>
          <a:lstStyle/>
          <a:p>
            <a:endParaRPr lang="zh-CN" altLang="en-US" dirty="0">
              <a:latin typeface="宋体" pitchFamily="2" charset="-122"/>
              <a:sym typeface="宋体" pitchFamily="2"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日期占位符 3"/>
          <p:cNvSpPr>
            <a:spLocks noGrp="1"/>
          </p:cNvSpPr>
          <p:nvPr>
            <p:ph type="dt" sz="half" idx="10"/>
          </p:nvPr>
        </p:nvSpPr>
        <p:spPr>
          <a:noFill/>
        </p:spPr>
        <p:txBody>
          <a:bodyPr/>
          <a:lstStyle/>
          <a:p>
            <a:fld id="{4239568F-46ED-41DA-BCA2-F0C5ABB0F2C4}" type="datetime1">
              <a:rPr lang="zh-CN" altLang="en-US" smtClean="0">
                <a:latin typeface="Arial" charset="0"/>
              </a:rPr>
              <a:pPr/>
              <a:t>2012/12/25</a:t>
            </a:fld>
            <a:endParaRPr lang="zh-CN" altLang="en-US">
              <a:latin typeface="Arial" charset="0"/>
            </a:endParaRPr>
          </a:p>
        </p:txBody>
      </p:sp>
      <p:sp>
        <p:nvSpPr>
          <p:cNvPr id="5" name="文本占位符 4"/>
          <p:cNvSpPr>
            <a:spLocks noGrp="1"/>
          </p:cNvSpPr>
          <p:nvPr>
            <p:ph type="body" idx="1"/>
          </p:nvPr>
        </p:nvSpPr>
        <p:spPr/>
        <p:txBody>
          <a:bodyPr/>
          <a:lstStyle/>
          <a:p>
            <a:r>
              <a:rPr lang="en-US" altLang="zh-CN" sz="2400" b="1" dirty="0">
                <a:solidFill>
                  <a:schemeClr val="tx1"/>
                </a:solidFill>
                <a:latin typeface="Calibri" pitchFamily="34" charset="0"/>
                <a:sym typeface="Calibri" pitchFamily="34" charset="0"/>
              </a:rPr>
              <a:t>6</a:t>
            </a:r>
            <a:r>
              <a:rPr lang="zh-CN" altLang="en-US" sz="2400" b="1" dirty="0">
                <a:solidFill>
                  <a:schemeClr val="tx1"/>
                </a:solidFill>
                <a:latin typeface="宋体" pitchFamily="2" charset="-122"/>
                <a:sym typeface="宋体" pitchFamily="2" charset="-122"/>
              </a:rPr>
              <a:t>、处理问题不冷静，导致问题扩大化</a:t>
            </a:r>
          </a:p>
          <a:p>
            <a:endParaRPr lang="en-US" altLang="zh-CN" dirty="0" smtClean="0">
              <a:solidFill>
                <a:schemeClr val="tx1"/>
              </a:solidFill>
              <a:latin typeface="宋体" pitchFamily="2" charset="-122"/>
              <a:sym typeface="宋体" pitchFamily="2" charset="-122"/>
            </a:endParaRPr>
          </a:p>
          <a:p>
            <a:r>
              <a:rPr lang="zh-CN" altLang="en-US" dirty="0" smtClean="0">
                <a:solidFill>
                  <a:schemeClr val="tx1"/>
                </a:solidFill>
                <a:latin typeface="宋体" pitchFamily="2" charset="-122"/>
                <a:sym typeface="宋体" pitchFamily="2" charset="-122"/>
              </a:rPr>
              <a:t>    某</a:t>
            </a:r>
            <a:r>
              <a:rPr lang="zh-CN" altLang="en-US" dirty="0">
                <a:solidFill>
                  <a:schemeClr val="tx1"/>
                </a:solidFill>
                <a:latin typeface="宋体" pitchFamily="2" charset="-122"/>
                <a:sym typeface="宋体" pitchFamily="2" charset="-122"/>
              </a:rPr>
              <a:t>公司</a:t>
            </a:r>
            <a:r>
              <a:rPr lang="en-US" altLang="zh-CN" dirty="0">
                <a:solidFill>
                  <a:schemeClr val="tx1"/>
                </a:solidFill>
                <a:latin typeface="Calibri" pitchFamily="34" charset="0"/>
                <a:sym typeface="Calibri" pitchFamily="34" charset="0"/>
              </a:rPr>
              <a:t>DCS</a:t>
            </a:r>
            <a:r>
              <a:rPr lang="zh-CN" altLang="en-US" dirty="0">
                <a:solidFill>
                  <a:schemeClr val="tx1"/>
                </a:solidFill>
                <a:latin typeface="宋体" pitchFamily="2" charset="-122"/>
                <a:sym typeface="宋体" pitchFamily="2" charset="-122"/>
              </a:rPr>
              <a:t>系统运行中出现了画面数据无法显示的问题，系统维护人员进行处理，在处理过程中思路不清，频繁重启服务器，导致服务器无法正确完成启动，故障迟迟不能解决，导致维护人员无法冷静思考，进行了一些非常规操作，导致系统无法还原，加剧了系统恢复的难度，后在信息工程公司人员处理下才把系统恢复，该系统服务器重启需要一段时间后系统才能进入正常运转状态，在这种情况下，要耐心等待，切不可操之过急，导致问题扩大化。</a:t>
            </a:r>
            <a:endParaRPr lang="zh-CN" altLang="en-US" dirty="0">
              <a:solidFill>
                <a:schemeClr val="tx1"/>
              </a:solidFill>
            </a:endParaRPr>
          </a:p>
        </p:txBody>
      </p:sp>
      <p:sp>
        <p:nvSpPr>
          <p:cNvPr id="6" name="文本占位符 5"/>
          <p:cNvSpPr>
            <a:spLocks noGrp="1"/>
          </p:cNvSpPr>
          <p:nvPr>
            <p:ph type="body" idx="11"/>
          </p:nvPr>
        </p:nvSpPr>
        <p:spPr/>
        <p:txBody>
          <a:bodyPr/>
          <a:lstStyle/>
          <a:p>
            <a:r>
              <a:rPr lang="zh-CN" altLang="en-US" b="1" dirty="0">
                <a:solidFill>
                  <a:schemeClr val="tx1"/>
                </a:solidFill>
                <a:latin typeface="宋体" pitchFamily="2" charset="-122"/>
              </a:rPr>
              <a:t>熟料线</a:t>
            </a:r>
            <a:r>
              <a:rPr lang="zh-CN" altLang="en-US" b="1" dirty="0" smtClean="0">
                <a:solidFill>
                  <a:schemeClr val="tx1"/>
                </a:solidFill>
                <a:latin typeface="宋体" pitchFamily="2" charset="-122"/>
              </a:rPr>
              <a:t>典型案例（思路不清、问题扩大）</a:t>
            </a:r>
            <a:endParaRPr lang="zh-CN" altLang="en-US" dirty="0"/>
          </a:p>
        </p:txBody>
      </p:sp>
      <p:sp>
        <p:nvSpPr>
          <p:cNvPr id="4" name="灯片编号占位符 3"/>
          <p:cNvSpPr>
            <a:spLocks noGrp="1"/>
          </p:cNvSpPr>
          <p:nvPr>
            <p:ph type="sldNum" sz="quarter" idx="4294967295"/>
          </p:nvPr>
        </p:nvSpPr>
        <p:spPr>
          <a:xfrm>
            <a:off x="7010400" y="6356350"/>
            <a:ext cx="2133600" cy="365125"/>
          </a:xfrm>
        </p:spPr>
        <p:txBody>
          <a:bodyPr/>
          <a:lstStyle/>
          <a:p>
            <a:pPr>
              <a:defRPr/>
            </a:pPr>
            <a:fld id="{3DB4C0F6-DA4C-404B-A47F-8755243DF4D4}" type="slidenum">
              <a:rPr lang="zh-CN" altLang="en-US" smtClean="0"/>
              <a:pPr>
                <a:defRPr/>
              </a:pPr>
              <a:t>35</a:t>
            </a:fld>
            <a:endParaRPr lang="zh-CN" altLang="en-US"/>
          </a:p>
        </p:txBody>
      </p:sp>
      <p:sp>
        <p:nvSpPr>
          <p:cNvPr id="25605"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lstStyle/>
          <a:p>
            <a:endParaRPr lang="zh-CN" altLang="zh-CN">
              <a:latin typeface="宋体" pitchFamily="2" charset="-122"/>
              <a:sym typeface="宋体" pitchFamily="2"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日期占位符 3"/>
          <p:cNvSpPr>
            <a:spLocks noGrp="1"/>
          </p:cNvSpPr>
          <p:nvPr>
            <p:ph type="dt" sz="half" idx="10"/>
          </p:nvPr>
        </p:nvSpPr>
        <p:spPr/>
        <p:txBody>
          <a:bodyPr/>
          <a:lstStyle/>
          <a:p>
            <a:fld id="{2E057958-8A91-43DC-9141-544CEE790F8E}" type="datetime1">
              <a:rPr lang="zh-CN" altLang="en-US" smtClean="0"/>
              <a:pPr/>
              <a:t>2012/12/25</a:t>
            </a:fld>
            <a:endParaRPr lang="zh-CN" altLang="en-US" dirty="0"/>
          </a:p>
        </p:txBody>
      </p:sp>
      <p:sp>
        <p:nvSpPr>
          <p:cNvPr id="4" name="文本占位符 3"/>
          <p:cNvSpPr>
            <a:spLocks noGrp="1"/>
          </p:cNvSpPr>
          <p:nvPr>
            <p:ph type="body" idx="1"/>
          </p:nvPr>
        </p:nvSpPr>
        <p:spPr/>
        <p:txBody>
          <a:bodyPr/>
          <a:lstStyle/>
          <a:p>
            <a:pPr algn="ctr"/>
            <a:r>
              <a:rPr lang="zh-CN" altLang="en-US" sz="2400" b="1" dirty="0" smtClean="0">
                <a:solidFill>
                  <a:schemeClr val="tx1"/>
                </a:solidFill>
                <a:latin typeface="宋体" pitchFamily="2" charset="-122"/>
                <a:sym typeface="宋体" pitchFamily="2" charset="-122"/>
              </a:rPr>
              <a:t>操作寄语</a:t>
            </a:r>
            <a:endParaRPr lang="en-US" altLang="zh-CN" sz="2400" b="1" dirty="0" smtClean="0">
              <a:solidFill>
                <a:schemeClr val="tx1"/>
              </a:solidFill>
              <a:latin typeface="宋体" pitchFamily="2" charset="-122"/>
              <a:sym typeface="宋体" pitchFamily="2" charset="-122"/>
            </a:endParaRPr>
          </a:p>
          <a:p>
            <a:r>
              <a:rPr lang="zh-CN" altLang="en-US" dirty="0" smtClean="0">
                <a:solidFill>
                  <a:schemeClr val="tx1"/>
                </a:solidFill>
                <a:latin typeface="宋体" pitchFamily="2" charset="-122"/>
                <a:sym typeface="宋体" pitchFamily="2" charset="-122"/>
              </a:rPr>
              <a:t>     </a:t>
            </a:r>
            <a:r>
              <a:rPr lang="en-US" altLang="zh-CN" dirty="0" smtClean="0">
                <a:solidFill>
                  <a:schemeClr val="tx1"/>
                </a:solidFill>
                <a:latin typeface="Calibri" pitchFamily="34" charset="0"/>
                <a:sym typeface="Calibri" pitchFamily="34" charset="0"/>
              </a:rPr>
              <a:t>DCS</a:t>
            </a:r>
            <a:r>
              <a:rPr lang="zh-CN" altLang="en-US" dirty="0">
                <a:solidFill>
                  <a:schemeClr val="tx1"/>
                </a:solidFill>
                <a:latin typeface="宋体" pitchFamily="2" charset="-122"/>
                <a:sym typeface="宋体" pitchFamily="2" charset="-122"/>
              </a:rPr>
              <a:t>系统维护工作需要细心、耐心、责任心，更要沉着冷静，切不可操之过急，忙中出错，遇到问题时，回想以前有没有遇到类似的情况，当时的处理过程，同时有疑难及时和厂家或信息工程公司联系，电话指导或远程协助，帮助尽快判断问题，解决问题，问题解决后，要及时进行总结，记下处理方法和步骤，以防类似问题再次出现，让我们共同努力，做好各公司的</a:t>
            </a:r>
            <a:r>
              <a:rPr lang="en-US" altLang="zh-CN" dirty="0">
                <a:solidFill>
                  <a:schemeClr val="tx1"/>
                </a:solidFill>
                <a:latin typeface="Calibri" pitchFamily="34" charset="0"/>
                <a:sym typeface="Calibri" pitchFamily="34" charset="0"/>
              </a:rPr>
              <a:t>DCS</a:t>
            </a:r>
            <a:r>
              <a:rPr lang="zh-CN" altLang="en-US" dirty="0">
                <a:solidFill>
                  <a:schemeClr val="tx1"/>
                </a:solidFill>
                <a:latin typeface="宋体" pitchFamily="2" charset="-122"/>
                <a:sym typeface="宋体" pitchFamily="2" charset="-122"/>
              </a:rPr>
              <a:t>系统维护工作。</a:t>
            </a:r>
            <a:endParaRPr lang="zh-CN" altLang="en-US" dirty="0">
              <a:solidFill>
                <a:schemeClr val="tx1"/>
              </a:solidFill>
            </a:endParaRPr>
          </a:p>
        </p:txBody>
      </p:sp>
      <p:sp>
        <p:nvSpPr>
          <p:cNvPr id="5" name="文本占位符 4"/>
          <p:cNvSpPr>
            <a:spLocks noGrp="1"/>
          </p:cNvSpPr>
          <p:nvPr>
            <p:ph type="body" idx="11"/>
          </p:nvPr>
        </p:nvSpPr>
        <p:spPr/>
        <p:txBody>
          <a:bodyPr/>
          <a:lstStyle/>
          <a:p>
            <a:r>
              <a:rPr lang="zh-CN" altLang="en-US" b="1" dirty="0" smtClean="0">
                <a:solidFill>
                  <a:schemeClr val="tx1"/>
                </a:solidFill>
                <a:latin typeface="宋体" pitchFamily="2" charset="-122"/>
              </a:rPr>
              <a:t>工控操作维护寄语（三思而动）</a:t>
            </a:r>
            <a:endParaRPr lang="zh-CN" altLang="en-US" dirty="0"/>
          </a:p>
        </p:txBody>
      </p:sp>
      <p:pic>
        <p:nvPicPr>
          <p:cNvPr id="26627" name="Picture 2"/>
          <p:cNvPicPr>
            <a:picLocks noChangeAspect="1" noChangeArrowheads="1"/>
          </p:cNvPicPr>
          <p:nvPr/>
        </p:nvPicPr>
        <p:blipFill>
          <a:blip r:embed="rId2"/>
          <a:srcRect/>
          <a:stretch>
            <a:fillRect/>
          </a:stretch>
        </p:blipFill>
        <p:spPr bwMode="auto">
          <a:xfrm>
            <a:off x="438150" y="285750"/>
            <a:ext cx="8277225" cy="1000125"/>
          </a:xfrm>
          <a:prstGeom prst="rect">
            <a:avLst/>
          </a:prstGeom>
          <a:noFill/>
          <a:ln w="9525">
            <a:noFill/>
            <a:miter lim="800000"/>
            <a:headEnd/>
            <a:tailEnd/>
          </a:ln>
        </p:spPr>
      </p:pic>
      <p:sp>
        <p:nvSpPr>
          <p:cNvPr id="2662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lstStyle/>
          <a:p>
            <a:endParaRPr lang="zh-CN" altLang="zh-CN">
              <a:latin typeface="宋体" pitchFamily="2" charset="-122"/>
              <a:sym typeface="宋体" pitchFamily="2"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Oval 60">
            <a:hlinkClick r:id="rId2"/>
          </p:cNvPr>
          <p:cNvSpPr>
            <a:spLocks noChangeArrowheads="1"/>
          </p:cNvSpPr>
          <p:nvPr/>
        </p:nvSpPr>
        <p:spPr bwMode="auto">
          <a:xfrm>
            <a:off x="5003800" y="2757488"/>
            <a:ext cx="444500" cy="523875"/>
          </a:xfrm>
          <a:prstGeom prst="ellipse">
            <a:avLst/>
          </a:prstGeom>
          <a:solidFill>
            <a:srgbClr val="0079C5">
              <a:alpha val="0"/>
            </a:srgbClr>
          </a:solidFill>
          <a:ln w="9525">
            <a:noFill/>
            <a:round/>
            <a:headEnd/>
            <a:tailEnd/>
          </a:ln>
        </p:spPr>
        <p:txBody>
          <a:bodyPr/>
          <a:lstStyle/>
          <a:p>
            <a:endParaRPr lang="zh-CN" altLang="zh-CN">
              <a:latin typeface="宋体" pitchFamily="2" charset="-122"/>
              <a:sym typeface="宋体" pitchFamily="2" charset="-122"/>
            </a:endParaRPr>
          </a:p>
        </p:txBody>
      </p:sp>
      <p:sp>
        <p:nvSpPr>
          <p:cNvPr id="27653" name="Oval 61">
            <a:hlinkClick r:id="rId3"/>
          </p:cNvPr>
          <p:cNvSpPr>
            <a:spLocks noChangeArrowheads="1"/>
          </p:cNvSpPr>
          <p:nvPr/>
        </p:nvSpPr>
        <p:spPr bwMode="auto">
          <a:xfrm>
            <a:off x="5016500" y="3565525"/>
            <a:ext cx="419100" cy="520700"/>
          </a:xfrm>
          <a:prstGeom prst="ellipse">
            <a:avLst/>
          </a:prstGeom>
          <a:solidFill>
            <a:srgbClr val="0079C5">
              <a:alpha val="0"/>
            </a:srgbClr>
          </a:solidFill>
          <a:ln w="9525">
            <a:noFill/>
            <a:round/>
            <a:headEnd/>
            <a:tailEnd/>
          </a:ln>
        </p:spPr>
        <p:txBody>
          <a:bodyPr/>
          <a:lstStyle/>
          <a:p>
            <a:endParaRPr lang="zh-CN" altLang="zh-CN">
              <a:latin typeface="宋体" pitchFamily="2" charset="-122"/>
              <a:sym typeface="宋体" pitchFamily="2" charset="-122"/>
            </a:endParaRPr>
          </a:p>
        </p:txBody>
      </p:sp>
      <p:sp>
        <p:nvSpPr>
          <p:cNvPr id="27654" name="矩形​​ 5"/>
          <p:cNvSpPr>
            <a:spLocks noChangeArrowheads="1"/>
          </p:cNvSpPr>
          <p:nvPr/>
        </p:nvSpPr>
        <p:spPr bwMode="auto">
          <a:xfrm>
            <a:off x="98425" y="538163"/>
            <a:ext cx="8964613" cy="3946525"/>
          </a:xfrm>
          <a:prstGeom prst="rect">
            <a:avLst/>
          </a:prstGeom>
          <a:solidFill>
            <a:srgbClr val="00ADDC"/>
          </a:solidFill>
          <a:ln w="9525">
            <a:noFill/>
            <a:miter lim="800000"/>
            <a:headEnd/>
            <a:tailEnd/>
          </a:ln>
        </p:spPr>
        <p:txBody>
          <a:bodyPr lIns="288000" anchor="b"/>
          <a:lstStyle/>
          <a:p>
            <a:endParaRPr lang="zh-CN" altLang="zh-CN" sz="2800">
              <a:solidFill>
                <a:schemeClr val="bg1"/>
              </a:solidFill>
              <a:latin typeface="微软雅黑" pitchFamily="34" charset="-122"/>
              <a:ea typeface="微软雅黑" pitchFamily="34" charset="-122"/>
            </a:endParaRPr>
          </a:p>
        </p:txBody>
      </p:sp>
      <p:pic>
        <p:nvPicPr>
          <p:cNvPr id="26630" name="Picture 10"/>
          <p:cNvPicPr>
            <a:picLocks noChangeAspect="1" noChangeArrowheads="1"/>
          </p:cNvPicPr>
          <p:nvPr/>
        </p:nvPicPr>
        <p:blipFill>
          <a:blip r:embed="rId4"/>
          <a:srcRect t="13826" b="7764"/>
          <a:stretch>
            <a:fillRect/>
          </a:stretch>
        </p:blipFill>
        <p:spPr bwMode="auto">
          <a:xfrm>
            <a:off x="3106738" y="4572000"/>
            <a:ext cx="2295525" cy="1800225"/>
          </a:xfrm>
          <a:prstGeom prst="rect">
            <a:avLst/>
          </a:prstGeom>
          <a:noFill/>
          <a:ln w="38100">
            <a:solidFill>
              <a:srgbClr val="FFFFFF"/>
            </a:solidFill>
            <a:miter lim="800000"/>
            <a:headEnd/>
            <a:tailEnd/>
          </a:ln>
        </p:spPr>
      </p:pic>
      <p:pic>
        <p:nvPicPr>
          <p:cNvPr id="26631" name="Picture 12"/>
          <p:cNvPicPr>
            <a:picLocks noChangeAspect="1" noChangeArrowheads="1"/>
          </p:cNvPicPr>
          <p:nvPr/>
        </p:nvPicPr>
        <p:blipFill>
          <a:blip r:embed="rId5"/>
          <a:srcRect b="6406"/>
          <a:stretch>
            <a:fillRect/>
          </a:stretch>
        </p:blipFill>
        <p:spPr bwMode="auto">
          <a:xfrm>
            <a:off x="76200" y="4572000"/>
            <a:ext cx="2895600" cy="1800225"/>
          </a:xfrm>
          <a:prstGeom prst="rect">
            <a:avLst/>
          </a:prstGeom>
          <a:noFill/>
          <a:ln w="38100">
            <a:solidFill>
              <a:srgbClr val="FFFFFF"/>
            </a:solidFill>
            <a:miter lim="800000"/>
            <a:headEnd/>
            <a:tailEnd/>
          </a:ln>
        </p:spPr>
      </p:pic>
      <p:pic>
        <p:nvPicPr>
          <p:cNvPr id="26632" name="Picture 14"/>
          <p:cNvPicPr>
            <a:picLocks noChangeAspect="1" noChangeArrowheads="1"/>
          </p:cNvPicPr>
          <p:nvPr/>
        </p:nvPicPr>
        <p:blipFill>
          <a:blip r:embed="rId6"/>
          <a:srcRect t="7944" b="14249"/>
          <a:stretch>
            <a:fillRect/>
          </a:stretch>
        </p:blipFill>
        <p:spPr bwMode="auto">
          <a:xfrm>
            <a:off x="5537200" y="4572000"/>
            <a:ext cx="3503613" cy="1800225"/>
          </a:xfrm>
          <a:prstGeom prst="rect">
            <a:avLst/>
          </a:prstGeom>
          <a:noFill/>
          <a:ln w="38100">
            <a:solidFill>
              <a:srgbClr val="FFFFFF"/>
            </a:solidFill>
            <a:miter lim="800000"/>
            <a:headEnd/>
            <a:tailEnd/>
          </a:ln>
        </p:spPr>
      </p:pic>
      <p:sp>
        <p:nvSpPr>
          <p:cNvPr id="27658" name="TextBox 19"/>
          <p:cNvSpPr>
            <a:spLocks noChangeArrowheads="1"/>
          </p:cNvSpPr>
          <p:nvPr/>
        </p:nvSpPr>
        <p:spPr bwMode="auto">
          <a:xfrm>
            <a:off x="6804025" y="4219575"/>
            <a:ext cx="184150" cy="369888"/>
          </a:xfrm>
          <a:prstGeom prst="rect">
            <a:avLst/>
          </a:prstGeom>
          <a:noFill/>
          <a:ln w="9525">
            <a:noFill/>
            <a:miter lim="800000"/>
            <a:headEnd/>
            <a:tailEnd/>
          </a:ln>
        </p:spPr>
        <p:txBody>
          <a:bodyPr wrap="none"/>
          <a:lstStyle/>
          <a:p>
            <a:endParaRPr lang="zh-CN" altLang="zh-CN">
              <a:solidFill>
                <a:srgbClr val="FFFFFF"/>
              </a:solidFill>
              <a:latin typeface="宋体" pitchFamily="2" charset="-122"/>
              <a:sym typeface="宋体" pitchFamily="2" charset="-122"/>
            </a:endParaRPr>
          </a:p>
        </p:txBody>
      </p:sp>
      <p:sp>
        <p:nvSpPr>
          <p:cNvPr id="26634" name="Line 33"/>
          <p:cNvSpPr>
            <a:spLocks noChangeShapeType="1"/>
          </p:cNvSpPr>
          <p:nvPr/>
        </p:nvSpPr>
        <p:spPr bwMode="auto">
          <a:xfrm flipV="1">
            <a:off x="5224463" y="1671638"/>
            <a:ext cx="1587" cy="2700337"/>
          </a:xfrm>
          <a:prstGeom prst="line">
            <a:avLst/>
          </a:prstGeom>
          <a:noFill/>
          <a:ln w="33338">
            <a:solidFill>
              <a:srgbClr val="FFFFFF"/>
            </a:solidFill>
            <a:round/>
            <a:headEnd/>
            <a:tailEnd/>
          </a:ln>
        </p:spPr>
        <p:txBody>
          <a:bodyPr/>
          <a:lstStyle/>
          <a:p>
            <a:endParaRPr lang="zh-CN" altLang="en-US"/>
          </a:p>
        </p:txBody>
      </p:sp>
      <p:sp>
        <p:nvSpPr>
          <p:cNvPr id="26635" name="Line 5"/>
          <p:cNvSpPr>
            <a:spLocks noChangeShapeType="1"/>
          </p:cNvSpPr>
          <p:nvPr/>
        </p:nvSpPr>
        <p:spPr bwMode="auto">
          <a:xfrm>
            <a:off x="0" y="3913188"/>
            <a:ext cx="1384300" cy="3175"/>
          </a:xfrm>
          <a:prstGeom prst="line">
            <a:avLst/>
          </a:prstGeom>
          <a:noFill/>
          <a:ln w="33338">
            <a:solidFill>
              <a:srgbClr val="FFFFFF"/>
            </a:solidFill>
            <a:round/>
            <a:headEnd/>
            <a:tailEnd/>
          </a:ln>
        </p:spPr>
        <p:txBody>
          <a:bodyPr/>
          <a:lstStyle/>
          <a:p>
            <a:endParaRPr lang="zh-CN" altLang="en-US"/>
          </a:p>
        </p:txBody>
      </p:sp>
      <p:sp>
        <p:nvSpPr>
          <p:cNvPr id="26636" name="Line 19"/>
          <p:cNvSpPr>
            <a:spLocks noChangeShapeType="1"/>
          </p:cNvSpPr>
          <p:nvPr/>
        </p:nvSpPr>
        <p:spPr bwMode="auto">
          <a:xfrm flipH="1">
            <a:off x="1374775" y="2740025"/>
            <a:ext cx="200025" cy="1189038"/>
          </a:xfrm>
          <a:prstGeom prst="line">
            <a:avLst/>
          </a:prstGeom>
          <a:noFill/>
          <a:ln w="33338">
            <a:solidFill>
              <a:schemeClr val="bg1"/>
            </a:solidFill>
            <a:round/>
            <a:headEnd/>
            <a:tailEnd/>
          </a:ln>
        </p:spPr>
        <p:txBody>
          <a:bodyPr/>
          <a:lstStyle/>
          <a:p>
            <a:endParaRPr lang="zh-CN" altLang="en-US"/>
          </a:p>
        </p:txBody>
      </p:sp>
      <p:sp>
        <p:nvSpPr>
          <p:cNvPr id="26637" name="Line 21"/>
          <p:cNvSpPr>
            <a:spLocks noChangeShapeType="1"/>
          </p:cNvSpPr>
          <p:nvPr/>
        </p:nvSpPr>
        <p:spPr bwMode="auto">
          <a:xfrm>
            <a:off x="2587625" y="2562225"/>
            <a:ext cx="7938" cy="1806575"/>
          </a:xfrm>
          <a:prstGeom prst="line">
            <a:avLst/>
          </a:prstGeom>
          <a:noFill/>
          <a:ln w="33338">
            <a:solidFill>
              <a:schemeClr val="bg1"/>
            </a:solidFill>
            <a:round/>
            <a:headEnd/>
            <a:tailEnd/>
          </a:ln>
        </p:spPr>
        <p:txBody>
          <a:bodyPr/>
          <a:lstStyle/>
          <a:p>
            <a:endParaRPr lang="zh-CN" altLang="en-US"/>
          </a:p>
        </p:txBody>
      </p:sp>
      <p:sp>
        <p:nvSpPr>
          <p:cNvPr id="26638" name="Oval 22"/>
          <p:cNvSpPr>
            <a:spLocks noChangeArrowheads="1"/>
          </p:cNvSpPr>
          <p:nvPr/>
        </p:nvSpPr>
        <p:spPr bwMode="auto">
          <a:xfrm>
            <a:off x="4716463" y="692150"/>
            <a:ext cx="1008062" cy="979488"/>
          </a:xfrm>
          <a:prstGeom prst="ellipse">
            <a:avLst/>
          </a:prstGeom>
          <a:noFill/>
          <a:ln w="33338">
            <a:solidFill>
              <a:srgbClr val="FFFFFF"/>
            </a:solidFill>
            <a:round/>
            <a:headEnd/>
            <a:tailEnd/>
          </a:ln>
        </p:spPr>
        <p:txBody>
          <a:bodyPr/>
          <a:lstStyle/>
          <a:p>
            <a:r>
              <a:rPr lang="zh-CN" altLang="en-US" sz="2000" b="1">
                <a:solidFill>
                  <a:schemeClr val="bg1"/>
                </a:solidFill>
                <a:latin typeface="微软雅黑" pitchFamily="34" charset="-122"/>
                <a:ea typeface="微软雅黑" pitchFamily="34" charset="-122"/>
              </a:rPr>
              <a:t>课件制作</a:t>
            </a:r>
            <a:endParaRPr lang="zh-CN" altLang="en-US"/>
          </a:p>
        </p:txBody>
      </p:sp>
      <p:grpSp>
        <p:nvGrpSpPr>
          <p:cNvPr id="2" name="Group 15"/>
          <p:cNvGrpSpPr>
            <a:grpSpLocks/>
          </p:cNvGrpSpPr>
          <p:nvPr/>
        </p:nvGrpSpPr>
        <p:grpSpPr bwMode="auto">
          <a:xfrm>
            <a:off x="4943475" y="1965325"/>
            <a:ext cx="565150" cy="523875"/>
            <a:chOff x="0" y="0"/>
            <a:chExt cx="554" cy="556"/>
          </a:xfrm>
        </p:grpSpPr>
        <p:sp>
          <p:nvSpPr>
            <p:cNvPr id="27678" name="Oval 25"/>
            <p:cNvSpPr>
              <a:spLocks noChangeArrowheads="1"/>
            </p:cNvSpPr>
            <p:nvPr/>
          </p:nvSpPr>
          <p:spPr bwMode="auto">
            <a:xfrm>
              <a:off x="0" y="0"/>
              <a:ext cx="554" cy="556"/>
            </a:xfrm>
            <a:prstGeom prst="ellipse">
              <a:avLst/>
            </a:prstGeom>
            <a:solidFill>
              <a:schemeClr val="accent1"/>
            </a:solidFill>
            <a:ln w="33338">
              <a:solidFill>
                <a:srgbClr val="FFFFFF"/>
              </a:solidFill>
              <a:round/>
              <a:headEnd/>
              <a:tailEnd/>
            </a:ln>
          </p:spPr>
          <p:txBody>
            <a:bodyPr/>
            <a:lstStyle/>
            <a:p>
              <a:endParaRPr lang="zh-CN" altLang="zh-CN">
                <a:latin typeface="宋体" pitchFamily="2" charset="-122"/>
                <a:sym typeface="宋体" pitchFamily="2" charset="-122"/>
              </a:endParaRPr>
            </a:p>
          </p:txBody>
        </p:sp>
      </p:grpSp>
      <p:grpSp>
        <p:nvGrpSpPr>
          <p:cNvPr id="3" name="Group 17"/>
          <p:cNvGrpSpPr>
            <a:grpSpLocks/>
          </p:cNvGrpSpPr>
          <p:nvPr/>
        </p:nvGrpSpPr>
        <p:grpSpPr bwMode="auto">
          <a:xfrm>
            <a:off x="4943475" y="2757488"/>
            <a:ext cx="565150" cy="523875"/>
            <a:chOff x="0" y="0"/>
            <a:chExt cx="438" cy="440"/>
          </a:xfrm>
        </p:grpSpPr>
        <p:sp>
          <p:nvSpPr>
            <p:cNvPr id="27676" name="Rectangle 28"/>
            <p:cNvSpPr>
              <a:spLocks noChangeArrowheads="1"/>
            </p:cNvSpPr>
            <p:nvPr/>
          </p:nvSpPr>
          <p:spPr bwMode="auto">
            <a:xfrm>
              <a:off x="108" y="138"/>
              <a:ext cx="222" cy="164"/>
            </a:xfrm>
            <a:prstGeom prst="rect">
              <a:avLst/>
            </a:prstGeom>
            <a:solidFill>
              <a:srgbClr val="FFFFFF"/>
            </a:solidFill>
            <a:ln w="9525">
              <a:noFill/>
              <a:miter lim="800000"/>
              <a:headEnd/>
              <a:tailEnd/>
            </a:ln>
          </p:spPr>
          <p:txBody>
            <a:bodyPr/>
            <a:lstStyle/>
            <a:p>
              <a:endParaRPr lang="zh-CN" altLang="zh-CN">
                <a:latin typeface="宋体" pitchFamily="2" charset="-122"/>
                <a:sym typeface="宋体" pitchFamily="2" charset="-122"/>
              </a:endParaRPr>
            </a:p>
          </p:txBody>
        </p:sp>
        <p:sp>
          <p:nvSpPr>
            <p:cNvPr id="27677" name="Oval 27"/>
            <p:cNvSpPr>
              <a:spLocks noChangeArrowheads="1"/>
            </p:cNvSpPr>
            <p:nvPr/>
          </p:nvSpPr>
          <p:spPr bwMode="auto">
            <a:xfrm>
              <a:off x="0" y="0"/>
              <a:ext cx="438" cy="440"/>
            </a:xfrm>
            <a:prstGeom prst="ellipse">
              <a:avLst/>
            </a:prstGeom>
            <a:solidFill>
              <a:schemeClr val="accent1"/>
            </a:solidFill>
            <a:ln w="33338">
              <a:solidFill>
                <a:srgbClr val="FFFFFF"/>
              </a:solidFill>
              <a:round/>
              <a:headEnd/>
              <a:tailEnd/>
            </a:ln>
          </p:spPr>
          <p:txBody>
            <a:bodyPr/>
            <a:lstStyle/>
            <a:p>
              <a:endParaRPr lang="zh-CN" altLang="zh-CN">
                <a:latin typeface="宋体" pitchFamily="2" charset="-122"/>
                <a:sym typeface="宋体" pitchFamily="2" charset="-122"/>
              </a:endParaRPr>
            </a:p>
          </p:txBody>
        </p:sp>
      </p:grpSp>
      <p:grpSp>
        <p:nvGrpSpPr>
          <p:cNvPr id="4" name="Group 20"/>
          <p:cNvGrpSpPr>
            <a:grpSpLocks/>
          </p:cNvGrpSpPr>
          <p:nvPr/>
        </p:nvGrpSpPr>
        <p:grpSpPr bwMode="auto">
          <a:xfrm>
            <a:off x="4943475" y="3565525"/>
            <a:ext cx="565150" cy="520700"/>
            <a:chOff x="0" y="0"/>
            <a:chExt cx="438" cy="438"/>
          </a:xfrm>
        </p:grpSpPr>
        <p:sp>
          <p:nvSpPr>
            <p:cNvPr id="27675" name="Oval 30"/>
            <p:cNvSpPr>
              <a:spLocks noChangeArrowheads="1"/>
            </p:cNvSpPr>
            <p:nvPr/>
          </p:nvSpPr>
          <p:spPr bwMode="auto">
            <a:xfrm>
              <a:off x="0" y="0"/>
              <a:ext cx="438" cy="438"/>
            </a:xfrm>
            <a:prstGeom prst="ellipse">
              <a:avLst/>
            </a:prstGeom>
            <a:solidFill>
              <a:schemeClr val="accent1"/>
            </a:solidFill>
            <a:ln w="33338">
              <a:solidFill>
                <a:srgbClr val="FFFFFF"/>
              </a:solidFill>
              <a:round/>
              <a:headEnd/>
              <a:tailEnd/>
            </a:ln>
          </p:spPr>
          <p:txBody>
            <a:bodyPr/>
            <a:lstStyle/>
            <a:p>
              <a:endParaRPr lang="zh-CN" altLang="zh-CN">
                <a:latin typeface="宋体" pitchFamily="2" charset="-122"/>
                <a:sym typeface="宋体" pitchFamily="2" charset="-122"/>
              </a:endParaRPr>
            </a:p>
          </p:txBody>
        </p:sp>
      </p:grpSp>
      <p:sp>
        <p:nvSpPr>
          <p:cNvPr id="27667" name="Line 43"/>
          <p:cNvSpPr>
            <a:spLocks noChangeShapeType="1"/>
          </p:cNvSpPr>
          <p:nvPr/>
        </p:nvSpPr>
        <p:spPr bwMode="auto">
          <a:xfrm>
            <a:off x="774700" y="2878138"/>
            <a:ext cx="1588" cy="1587"/>
          </a:xfrm>
          <a:prstGeom prst="line">
            <a:avLst/>
          </a:prstGeom>
          <a:noFill/>
          <a:ln w="9525">
            <a:noFill/>
            <a:round/>
            <a:headEnd/>
            <a:tailEnd/>
          </a:ln>
        </p:spPr>
        <p:txBody>
          <a:bodyPr/>
          <a:lstStyle/>
          <a:p>
            <a:endParaRPr lang="zh-CN" altLang="en-US"/>
          </a:p>
        </p:txBody>
      </p:sp>
      <p:sp>
        <p:nvSpPr>
          <p:cNvPr id="27668" name="Line 45"/>
          <p:cNvSpPr>
            <a:spLocks noChangeShapeType="1"/>
          </p:cNvSpPr>
          <p:nvPr/>
        </p:nvSpPr>
        <p:spPr bwMode="auto">
          <a:xfrm>
            <a:off x="3741738" y="911225"/>
            <a:ext cx="1587" cy="0"/>
          </a:xfrm>
          <a:prstGeom prst="line">
            <a:avLst/>
          </a:prstGeom>
          <a:noFill/>
          <a:ln w="9525">
            <a:noFill/>
            <a:round/>
            <a:headEnd/>
            <a:tailEnd/>
          </a:ln>
        </p:spPr>
        <p:txBody>
          <a:bodyPr/>
          <a:lstStyle/>
          <a:p>
            <a:endParaRPr lang="zh-CN" altLang="en-US"/>
          </a:p>
        </p:txBody>
      </p:sp>
      <p:sp>
        <p:nvSpPr>
          <p:cNvPr id="26648" name="Line 51"/>
          <p:cNvSpPr>
            <a:spLocks noChangeShapeType="1"/>
          </p:cNvSpPr>
          <p:nvPr/>
        </p:nvSpPr>
        <p:spPr bwMode="auto">
          <a:xfrm>
            <a:off x="2581275" y="4365625"/>
            <a:ext cx="2659063" cy="4763"/>
          </a:xfrm>
          <a:prstGeom prst="line">
            <a:avLst/>
          </a:prstGeom>
          <a:noFill/>
          <a:ln w="33338">
            <a:solidFill>
              <a:srgbClr val="FFFFFF"/>
            </a:solidFill>
            <a:round/>
            <a:headEnd/>
            <a:tailEnd/>
          </a:ln>
        </p:spPr>
        <p:txBody>
          <a:bodyPr/>
          <a:lstStyle/>
          <a:p>
            <a:endParaRPr lang="zh-CN" altLang="en-US"/>
          </a:p>
        </p:txBody>
      </p:sp>
      <p:sp>
        <p:nvSpPr>
          <p:cNvPr id="26649" name="TextBox 49"/>
          <p:cNvSpPr>
            <a:spLocks noChangeArrowheads="1"/>
          </p:cNvSpPr>
          <p:nvPr/>
        </p:nvSpPr>
        <p:spPr bwMode="auto">
          <a:xfrm rot="-1154753">
            <a:off x="842963" y="1492250"/>
            <a:ext cx="2954337" cy="922338"/>
          </a:xfrm>
          <a:prstGeom prst="rect">
            <a:avLst/>
          </a:prstGeom>
          <a:noFill/>
          <a:ln w="9525">
            <a:noFill/>
            <a:miter lim="800000"/>
            <a:headEnd/>
            <a:tailEnd/>
          </a:ln>
        </p:spPr>
        <p:txBody>
          <a:bodyPr wrap="none"/>
          <a:lstStyle/>
          <a:p>
            <a:r>
              <a:rPr lang="zh-CN" altLang="en-US" sz="5400" b="1">
                <a:solidFill>
                  <a:srgbClr val="FFFFFF"/>
                </a:solidFill>
                <a:latin typeface="微软雅黑" pitchFamily="34" charset="-122"/>
                <a:ea typeface="微软雅黑" pitchFamily="34" charset="-122"/>
              </a:rPr>
              <a:t>谢谢观看</a:t>
            </a:r>
            <a:endParaRPr lang="zh-CN" altLang="en-US"/>
          </a:p>
        </p:txBody>
      </p:sp>
      <p:pic>
        <p:nvPicPr>
          <p:cNvPr id="26650" name="Picture 3"/>
          <p:cNvPicPr>
            <a:picLocks noChangeAspect="1" noChangeArrowheads="1"/>
          </p:cNvPicPr>
          <p:nvPr/>
        </p:nvPicPr>
        <p:blipFill>
          <a:blip r:embed="rId7"/>
          <a:srcRect/>
          <a:stretch>
            <a:fillRect/>
          </a:stretch>
        </p:blipFill>
        <p:spPr bwMode="auto">
          <a:xfrm>
            <a:off x="5003800" y="2022475"/>
            <a:ext cx="450850" cy="427038"/>
          </a:xfrm>
          <a:prstGeom prst="rect">
            <a:avLst/>
          </a:prstGeom>
          <a:noFill/>
          <a:ln w="9525">
            <a:noFill/>
            <a:miter lim="800000"/>
            <a:headEnd/>
            <a:tailEnd/>
          </a:ln>
        </p:spPr>
      </p:pic>
      <p:pic>
        <p:nvPicPr>
          <p:cNvPr id="26651" name="Picture 3"/>
          <p:cNvPicPr>
            <a:picLocks noChangeAspect="1" noChangeArrowheads="1"/>
          </p:cNvPicPr>
          <p:nvPr/>
        </p:nvPicPr>
        <p:blipFill>
          <a:blip r:embed="rId8"/>
          <a:srcRect/>
          <a:stretch>
            <a:fillRect/>
          </a:stretch>
        </p:blipFill>
        <p:spPr bwMode="auto">
          <a:xfrm>
            <a:off x="5008563" y="3632200"/>
            <a:ext cx="457200" cy="411163"/>
          </a:xfrm>
          <a:prstGeom prst="rect">
            <a:avLst/>
          </a:prstGeom>
          <a:noFill/>
          <a:ln w="9525">
            <a:noFill/>
            <a:miter lim="800000"/>
            <a:headEnd/>
            <a:tailEnd/>
          </a:ln>
        </p:spPr>
      </p:pic>
      <p:pic>
        <p:nvPicPr>
          <p:cNvPr id="26652" name="Picture 6"/>
          <p:cNvPicPr>
            <a:picLocks noChangeAspect="1" noChangeArrowheads="1"/>
          </p:cNvPicPr>
          <p:nvPr/>
        </p:nvPicPr>
        <p:blipFill>
          <a:blip r:embed="rId9"/>
          <a:srcRect/>
          <a:stretch>
            <a:fillRect/>
          </a:stretch>
        </p:blipFill>
        <p:spPr bwMode="auto">
          <a:xfrm>
            <a:off x="5048250" y="2814638"/>
            <a:ext cx="361950" cy="407987"/>
          </a:xfrm>
          <a:prstGeom prst="rect">
            <a:avLst/>
          </a:prstGeom>
          <a:noFill/>
          <a:ln w="9525">
            <a:noFill/>
            <a:miter lim="800000"/>
            <a:headEnd/>
            <a:tailEnd/>
          </a:ln>
        </p:spPr>
      </p:pic>
      <p:pic>
        <p:nvPicPr>
          <p:cNvPr id="26653" name="Picture 9"/>
          <p:cNvPicPr>
            <a:picLocks noChangeAspect="1" noChangeArrowheads="1"/>
          </p:cNvPicPr>
          <p:nvPr/>
        </p:nvPicPr>
        <p:blipFill>
          <a:blip r:embed="rId10"/>
          <a:srcRect/>
          <a:stretch>
            <a:fillRect/>
          </a:stretch>
        </p:blipFill>
        <p:spPr bwMode="auto">
          <a:xfrm>
            <a:off x="4791075" y="728663"/>
            <a:ext cx="854075" cy="852487"/>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26631"/>
                                        </p:tgtEl>
                                        <p:attrNameLst>
                                          <p:attrName>style.visibility</p:attrName>
                                        </p:attrNameLst>
                                      </p:cBhvr>
                                      <p:to>
                                        <p:strVal val="visible"/>
                                      </p:to>
                                    </p:set>
                                    <p:animEffect>
                                      <p:cBhvr>
                                        <p:cTn id="7" dur="1250"/>
                                        <p:tgtEl>
                                          <p:spTgt spid="26631"/>
                                        </p:tgtEl>
                                      </p:cBhvr>
                                    </p:animEffect>
                                  </p:childTnLst>
                                </p:cTn>
                              </p:par>
                              <p:par>
                                <p:cTn id="8" presetID="2" presetClass="entr" presetSubtype="8" fill="hold" nodeType="withEffect">
                                  <p:stCondLst>
                                    <p:cond delay="300"/>
                                  </p:stCondLst>
                                  <p:childTnLst>
                                    <p:set>
                                      <p:cBhvr>
                                        <p:cTn id="9" dur="1" fill="hold">
                                          <p:stCondLst>
                                            <p:cond delay="0"/>
                                          </p:stCondLst>
                                        </p:cTn>
                                        <p:tgtEl>
                                          <p:spTgt spid="26631"/>
                                        </p:tgtEl>
                                        <p:attrNameLst>
                                          <p:attrName>style.visibility</p:attrName>
                                        </p:attrNameLst>
                                      </p:cBhvr>
                                      <p:to>
                                        <p:strVal val="visible"/>
                                      </p:to>
                                    </p:set>
                                    <p:anim calcmode="lin" valueType="num">
                                      <p:cBhvr>
                                        <p:cTn id="10" dur="1000" fill="hold"/>
                                        <p:tgtEl>
                                          <p:spTgt spid="26631"/>
                                        </p:tgtEl>
                                        <p:attrNameLst>
                                          <p:attrName>ppt_x</p:attrName>
                                        </p:attrNameLst>
                                      </p:cBhvr>
                                      <p:tavLst>
                                        <p:tav tm="0">
                                          <p:val>
                                            <p:strVal val="0-#ppt_w/2"/>
                                          </p:val>
                                        </p:tav>
                                        <p:tav tm="100000">
                                          <p:val>
                                            <p:strVal val="#ppt_x"/>
                                          </p:val>
                                        </p:tav>
                                      </p:tavLst>
                                    </p:anim>
                                    <p:anim calcmode="lin" valueType="num">
                                      <p:cBhvr>
                                        <p:cTn id="11" dur="1000" fill="hold"/>
                                        <p:tgtEl>
                                          <p:spTgt spid="26631"/>
                                        </p:tgtEl>
                                        <p:attrNameLst>
                                          <p:attrName>ppt_y</p:attrName>
                                        </p:attrNameLst>
                                      </p:cBhvr>
                                      <p:tavLst>
                                        <p:tav tm="0">
                                          <p:val>
                                            <p:strVal val="#ppt_y"/>
                                          </p:val>
                                        </p:tav>
                                        <p:tav tm="100000">
                                          <p:val>
                                            <p:strVal val="#ppt_y"/>
                                          </p:val>
                                        </p:tav>
                                      </p:tavLst>
                                    </p:anim>
                                  </p:childTnLst>
                                </p:cTn>
                              </p:par>
                              <p:par>
                                <p:cTn id="12" presetID="8" presetClass="emph" presetSubtype="0" fill="hold" nodeType="withEffect">
                                  <p:stCondLst>
                                    <p:cond delay="300"/>
                                  </p:stCondLst>
                                  <p:childTnLst>
                                    <p:animRot by="21600000">
                                      <p:cBhvr>
                                        <p:cTn id="13" dur="1000" fill="hold"/>
                                        <p:tgtEl>
                                          <p:spTgt spid="26631"/>
                                        </p:tgtEl>
                                        <p:attrNameLst>
                                          <p:attrName>r</p:attrName>
                                        </p:attrNameLst>
                                      </p:cBhvr>
                                    </p:animRot>
                                  </p:childTnLst>
                                </p:cTn>
                              </p:par>
                              <p:par>
                                <p:cTn id="14" presetID="10" presetClass="entr" presetSubtype="0" fill="hold" nodeType="withEffect">
                                  <p:stCondLst>
                                    <p:cond delay="300"/>
                                  </p:stCondLst>
                                  <p:childTnLst>
                                    <p:set>
                                      <p:cBhvr>
                                        <p:cTn id="15" dur="1" fill="hold">
                                          <p:stCondLst>
                                            <p:cond delay="0"/>
                                          </p:stCondLst>
                                        </p:cTn>
                                        <p:tgtEl>
                                          <p:spTgt spid="26630"/>
                                        </p:tgtEl>
                                        <p:attrNameLst>
                                          <p:attrName>style.visibility</p:attrName>
                                        </p:attrNameLst>
                                      </p:cBhvr>
                                      <p:to>
                                        <p:strVal val="visible"/>
                                      </p:to>
                                    </p:set>
                                    <p:animEffect>
                                      <p:cBhvr>
                                        <p:cTn id="16" dur="1300"/>
                                        <p:tgtEl>
                                          <p:spTgt spid="26630"/>
                                        </p:tgtEl>
                                      </p:cBhvr>
                                    </p:animEffect>
                                  </p:childTnLst>
                                </p:cTn>
                              </p:par>
                              <p:par>
                                <p:cTn id="17" presetID="2" presetClass="entr" presetSubtype="1" fill="hold" nodeType="withEffect">
                                  <p:stCondLst>
                                    <p:cond delay="300"/>
                                  </p:stCondLst>
                                  <p:childTnLst>
                                    <p:set>
                                      <p:cBhvr>
                                        <p:cTn id="18" dur="1" fill="hold">
                                          <p:stCondLst>
                                            <p:cond delay="0"/>
                                          </p:stCondLst>
                                        </p:cTn>
                                        <p:tgtEl>
                                          <p:spTgt spid="26630"/>
                                        </p:tgtEl>
                                        <p:attrNameLst>
                                          <p:attrName>style.visibility</p:attrName>
                                        </p:attrNameLst>
                                      </p:cBhvr>
                                      <p:to>
                                        <p:strVal val="visible"/>
                                      </p:to>
                                    </p:set>
                                    <p:anim calcmode="lin" valueType="num">
                                      <p:cBhvr>
                                        <p:cTn id="19" dur="1000" fill="hold"/>
                                        <p:tgtEl>
                                          <p:spTgt spid="26630"/>
                                        </p:tgtEl>
                                        <p:attrNameLst>
                                          <p:attrName>ppt_x</p:attrName>
                                        </p:attrNameLst>
                                      </p:cBhvr>
                                      <p:tavLst>
                                        <p:tav tm="0">
                                          <p:val>
                                            <p:strVal val="#ppt_x"/>
                                          </p:val>
                                        </p:tav>
                                        <p:tav tm="100000">
                                          <p:val>
                                            <p:strVal val="#ppt_x"/>
                                          </p:val>
                                        </p:tav>
                                      </p:tavLst>
                                    </p:anim>
                                    <p:anim calcmode="lin" valueType="num">
                                      <p:cBhvr>
                                        <p:cTn id="20" dur="1000" fill="hold"/>
                                        <p:tgtEl>
                                          <p:spTgt spid="26630"/>
                                        </p:tgtEl>
                                        <p:attrNameLst>
                                          <p:attrName>ppt_y</p:attrName>
                                        </p:attrNameLst>
                                      </p:cBhvr>
                                      <p:tavLst>
                                        <p:tav tm="0">
                                          <p:val>
                                            <p:strVal val="0-#ppt_h/2"/>
                                          </p:val>
                                        </p:tav>
                                        <p:tav tm="100000">
                                          <p:val>
                                            <p:strVal val="#ppt_y"/>
                                          </p:val>
                                        </p:tav>
                                      </p:tavLst>
                                    </p:anim>
                                  </p:childTnLst>
                                </p:cTn>
                              </p:par>
                              <p:par>
                                <p:cTn id="21" presetID="8" presetClass="emph" presetSubtype="0" fill="hold" nodeType="withEffect">
                                  <p:stCondLst>
                                    <p:cond delay="300"/>
                                  </p:stCondLst>
                                  <p:childTnLst>
                                    <p:animRot by="21600000">
                                      <p:cBhvr>
                                        <p:cTn id="22" dur="1000" fill="hold"/>
                                        <p:tgtEl>
                                          <p:spTgt spid="26630"/>
                                        </p:tgtEl>
                                        <p:attrNameLst>
                                          <p:attrName>r</p:attrName>
                                        </p:attrNameLst>
                                      </p:cBhvr>
                                    </p:animRot>
                                  </p:childTnLst>
                                </p:cTn>
                              </p:par>
                              <p:par>
                                <p:cTn id="23" presetID="10" presetClass="entr" presetSubtype="0" fill="hold" nodeType="withEffect">
                                  <p:stCondLst>
                                    <p:cond delay="300"/>
                                  </p:stCondLst>
                                  <p:childTnLst>
                                    <p:set>
                                      <p:cBhvr>
                                        <p:cTn id="24" dur="1" fill="hold">
                                          <p:stCondLst>
                                            <p:cond delay="0"/>
                                          </p:stCondLst>
                                        </p:cTn>
                                        <p:tgtEl>
                                          <p:spTgt spid="26632"/>
                                        </p:tgtEl>
                                        <p:attrNameLst>
                                          <p:attrName>style.visibility</p:attrName>
                                        </p:attrNameLst>
                                      </p:cBhvr>
                                      <p:to>
                                        <p:strVal val="visible"/>
                                      </p:to>
                                    </p:set>
                                    <p:animEffect>
                                      <p:cBhvr>
                                        <p:cTn id="25" dur="1250"/>
                                        <p:tgtEl>
                                          <p:spTgt spid="26632"/>
                                        </p:tgtEl>
                                      </p:cBhvr>
                                    </p:animEffect>
                                  </p:childTnLst>
                                </p:cTn>
                              </p:par>
                              <p:par>
                                <p:cTn id="26" presetID="2" presetClass="entr" presetSubtype="2" fill="hold" nodeType="withEffect">
                                  <p:stCondLst>
                                    <p:cond delay="300"/>
                                  </p:stCondLst>
                                  <p:childTnLst>
                                    <p:set>
                                      <p:cBhvr>
                                        <p:cTn id="27" dur="1" fill="hold">
                                          <p:stCondLst>
                                            <p:cond delay="0"/>
                                          </p:stCondLst>
                                        </p:cTn>
                                        <p:tgtEl>
                                          <p:spTgt spid="26632"/>
                                        </p:tgtEl>
                                        <p:attrNameLst>
                                          <p:attrName>style.visibility</p:attrName>
                                        </p:attrNameLst>
                                      </p:cBhvr>
                                      <p:to>
                                        <p:strVal val="visible"/>
                                      </p:to>
                                    </p:set>
                                    <p:anim calcmode="lin" valueType="num">
                                      <p:cBhvr>
                                        <p:cTn id="28" dur="1000" fill="hold"/>
                                        <p:tgtEl>
                                          <p:spTgt spid="26632"/>
                                        </p:tgtEl>
                                        <p:attrNameLst>
                                          <p:attrName>ppt_x</p:attrName>
                                        </p:attrNameLst>
                                      </p:cBhvr>
                                      <p:tavLst>
                                        <p:tav tm="0">
                                          <p:val>
                                            <p:strVal val="1+#ppt_w/2"/>
                                          </p:val>
                                        </p:tav>
                                        <p:tav tm="100000">
                                          <p:val>
                                            <p:strVal val="#ppt_x"/>
                                          </p:val>
                                        </p:tav>
                                      </p:tavLst>
                                    </p:anim>
                                    <p:anim calcmode="lin" valueType="num">
                                      <p:cBhvr>
                                        <p:cTn id="29" dur="1000" fill="hold"/>
                                        <p:tgtEl>
                                          <p:spTgt spid="26632"/>
                                        </p:tgtEl>
                                        <p:attrNameLst>
                                          <p:attrName>ppt_y</p:attrName>
                                        </p:attrNameLst>
                                      </p:cBhvr>
                                      <p:tavLst>
                                        <p:tav tm="0">
                                          <p:val>
                                            <p:strVal val="#ppt_y"/>
                                          </p:val>
                                        </p:tav>
                                        <p:tav tm="100000">
                                          <p:val>
                                            <p:strVal val="#ppt_y"/>
                                          </p:val>
                                        </p:tav>
                                      </p:tavLst>
                                    </p:anim>
                                  </p:childTnLst>
                                </p:cTn>
                              </p:par>
                              <p:par>
                                <p:cTn id="30" presetID="8" presetClass="emph" presetSubtype="0" fill="hold" nodeType="withEffect">
                                  <p:stCondLst>
                                    <p:cond delay="300"/>
                                  </p:stCondLst>
                                  <p:childTnLst>
                                    <p:animRot by="21600000">
                                      <p:cBhvr>
                                        <p:cTn id="31" dur="1000" fill="hold"/>
                                        <p:tgtEl>
                                          <p:spTgt spid="26632"/>
                                        </p:tgtEl>
                                        <p:attrNameLst>
                                          <p:attrName>r</p:attrName>
                                        </p:attrNameLst>
                                      </p:cBhvr>
                                    </p:animRot>
                                  </p:childTnLst>
                                </p:cTn>
                              </p:par>
                            </p:childTnLst>
                          </p:cTn>
                        </p:par>
                        <p:par>
                          <p:cTn id="32" fill="hold">
                            <p:stCondLst>
                              <p:cond delay="1600"/>
                            </p:stCondLst>
                            <p:childTnLst>
                              <p:par>
                                <p:cTn id="33" presetID="22" presetClass="entr" presetSubtype="8" fill="hold" grpId="0" nodeType="afterEffect">
                                  <p:stCondLst>
                                    <p:cond delay="0"/>
                                  </p:stCondLst>
                                  <p:childTnLst>
                                    <p:set>
                                      <p:cBhvr>
                                        <p:cTn id="34" dur="1" fill="hold">
                                          <p:stCondLst>
                                            <p:cond delay="0"/>
                                          </p:stCondLst>
                                        </p:cTn>
                                        <p:tgtEl>
                                          <p:spTgt spid="26635"/>
                                        </p:tgtEl>
                                        <p:attrNameLst>
                                          <p:attrName>style.visibility</p:attrName>
                                        </p:attrNameLst>
                                      </p:cBhvr>
                                      <p:to>
                                        <p:strVal val="visible"/>
                                      </p:to>
                                    </p:set>
                                    <p:animEffect>
                                      <p:cBhvr>
                                        <p:cTn id="35" dur="500"/>
                                        <p:tgtEl>
                                          <p:spTgt spid="26635"/>
                                        </p:tgtEl>
                                      </p:cBhvr>
                                    </p:animEffect>
                                  </p:childTnLst>
                                </p:cTn>
                              </p:par>
                            </p:childTnLst>
                          </p:cTn>
                        </p:par>
                        <p:par>
                          <p:cTn id="36" fill="hold">
                            <p:stCondLst>
                              <p:cond delay="2100"/>
                            </p:stCondLst>
                            <p:childTnLst>
                              <p:par>
                                <p:cTn id="37" presetID="22" presetClass="entr" presetSubtype="4" fill="hold" grpId="0" nodeType="afterEffect">
                                  <p:stCondLst>
                                    <p:cond delay="0"/>
                                  </p:stCondLst>
                                  <p:childTnLst>
                                    <p:set>
                                      <p:cBhvr>
                                        <p:cTn id="38" dur="1" fill="hold">
                                          <p:stCondLst>
                                            <p:cond delay="0"/>
                                          </p:stCondLst>
                                        </p:cTn>
                                        <p:tgtEl>
                                          <p:spTgt spid="26636"/>
                                        </p:tgtEl>
                                        <p:attrNameLst>
                                          <p:attrName>style.visibility</p:attrName>
                                        </p:attrNameLst>
                                      </p:cBhvr>
                                      <p:to>
                                        <p:strVal val="visible"/>
                                      </p:to>
                                    </p:set>
                                    <p:animEffect>
                                      <p:cBhvr>
                                        <p:cTn id="39" dur="500"/>
                                        <p:tgtEl>
                                          <p:spTgt spid="26636"/>
                                        </p:tgtEl>
                                      </p:cBhvr>
                                    </p:animEffect>
                                  </p:childTnLst>
                                </p:cTn>
                              </p:par>
                            </p:childTnLst>
                          </p:cTn>
                        </p:par>
                        <p:par>
                          <p:cTn id="40" fill="hold">
                            <p:stCondLst>
                              <p:cond delay="2600"/>
                            </p:stCondLst>
                            <p:childTnLst>
                              <p:par>
                                <p:cTn id="41" presetID="22" presetClass="entr" presetSubtype="1" fill="hold" grpId="0" nodeType="afterEffect">
                                  <p:stCondLst>
                                    <p:cond delay="0"/>
                                  </p:stCondLst>
                                  <p:childTnLst>
                                    <p:set>
                                      <p:cBhvr>
                                        <p:cTn id="42" dur="1" fill="hold">
                                          <p:stCondLst>
                                            <p:cond delay="0"/>
                                          </p:stCondLst>
                                        </p:cTn>
                                        <p:tgtEl>
                                          <p:spTgt spid="26637"/>
                                        </p:tgtEl>
                                        <p:attrNameLst>
                                          <p:attrName>style.visibility</p:attrName>
                                        </p:attrNameLst>
                                      </p:cBhvr>
                                      <p:to>
                                        <p:strVal val="visible"/>
                                      </p:to>
                                    </p:set>
                                    <p:animEffect>
                                      <p:cBhvr>
                                        <p:cTn id="43" dur="500"/>
                                        <p:tgtEl>
                                          <p:spTgt spid="26637"/>
                                        </p:tgtEl>
                                      </p:cBhvr>
                                    </p:animEffect>
                                  </p:childTnLst>
                                </p:cTn>
                              </p:par>
                            </p:childTnLst>
                          </p:cTn>
                        </p:par>
                        <p:par>
                          <p:cTn id="44" fill="hold">
                            <p:stCondLst>
                              <p:cond delay="3100"/>
                            </p:stCondLst>
                            <p:childTnLst>
                              <p:par>
                                <p:cTn id="45" presetID="22" presetClass="entr" presetSubtype="8" fill="hold" nodeType="afterEffect">
                                  <p:stCondLst>
                                    <p:cond delay="0"/>
                                  </p:stCondLst>
                                  <p:childTnLst>
                                    <p:set>
                                      <p:cBhvr>
                                        <p:cTn id="46" dur="1" fill="hold">
                                          <p:stCondLst>
                                            <p:cond delay="0"/>
                                          </p:stCondLst>
                                        </p:cTn>
                                        <p:tgtEl>
                                          <p:spTgt spid="26649">
                                            <p:txEl>
                                              <p:pRg st="0" end="0"/>
                                            </p:txEl>
                                          </p:spTgt>
                                        </p:tgtEl>
                                        <p:attrNameLst>
                                          <p:attrName>style.visibility</p:attrName>
                                        </p:attrNameLst>
                                      </p:cBhvr>
                                      <p:to>
                                        <p:strVal val="visible"/>
                                      </p:to>
                                    </p:set>
                                    <p:animEffect>
                                      <p:cBhvr>
                                        <p:cTn id="47" dur="500"/>
                                        <p:tgtEl>
                                          <p:spTgt spid="26649">
                                            <p:txEl>
                                              <p:pRg st="0" end="0"/>
                                            </p:txEl>
                                          </p:spTgt>
                                        </p:tgtEl>
                                      </p:cBhvr>
                                    </p:animEffect>
                                  </p:childTnLst>
                                </p:cTn>
                              </p:par>
                            </p:childTnLst>
                          </p:cTn>
                        </p:par>
                        <p:par>
                          <p:cTn id="48" fill="hold">
                            <p:stCondLst>
                              <p:cond delay="3600"/>
                            </p:stCondLst>
                            <p:childTnLst>
                              <p:par>
                                <p:cTn id="49" presetID="22" presetClass="entr" presetSubtype="8" fill="hold" grpId="0" nodeType="afterEffect">
                                  <p:stCondLst>
                                    <p:cond delay="0"/>
                                  </p:stCondLst>
                                  <p:childTnLst>
                                    <p:set>
                                      <p:cBhvr>
                                        <p:cTn id="50" dur="1" fill="hold">
                                          <p:stCondLst>
                                            <p:cond delay="0"/>
                                          </p:stCondLst>
                                        </p:cTn>
                                        <p:tgtEl>
                                          <p:spTgt spid="26648"/>
                                        </p:tgtEl>
                                        <p:attrNameLst>
                                          <p:attrName>style.visibility</p:attrName>
                                        </p:attrNameLst>
                                      </p:cBhvr>
                                      <p:to>
                                        <p:strVal val="visible"/>
                                      </p:to>
                                    </p:set>
                                    <p:animEffect>
                                      <p:cBhvr>
                                        <p:cTn id="51" dur="500"/>
                                        <p:tgtEl>
                                          <p:spTgt spid="26648"/>
                                        </p:tgtEl>
                                      </p:cBhvr>
                                    </p:animEffect>
                                  </p:childTnLst>
                                </p:cTn>
                              </p:par>
                            </p:childTnLst>
                          </p:cTn>
                        </p:par>
                        <p:par>
                          <p:cTn id="52" fill="hold">
                            <p:stCondLst>
                              <p:cond delay="4100"/>
                            </p:stCondLst>
                            <p:childTnLst>
                              <p:par>
                                <p:cTn id="53" presetID="22" presetClass="entr" presetSubtype="4" fill="hold" grpId="0" nodeType="afterEffect">
                                  <p:stCondLst>
                                    <p:cond delay="0"/>
                                  </p:stCondLst>
                                  <p:childTnLst>
                                    <p:set>
                                      <p:cBhvr>
                                        <p:cTn id="54" dur="1" fill="hold">
                                          <p:stCondLst>
                                            <p:cond delay="0"/>
                                          </p:stCondLst>
                                        </p:cTn>
                                        <p:tgtEl>
                                          <p:spTgt spid="26634"/>
                                        </p:tgtEl>
                                        <p:attrNameLst>
                                          <p:attrName>style.visibility</p:attrName>
                                        </p:attrNameLst>
                                      </p:cBhvr>
                                      <p:to>
                                        <p:strVal val="visible"/>
                                      </p:to>
                                    </p:set>
                                    <p:animEffect>
                                      <p:cBhvr>
                                        <p:cTn id="55" dur="500"/>
                                        <p:tgtEl>
                                          <p:spTgt spid="26634"/>
                                        </p:tgtEl>
                                      </p:cBhvr>
                                    </p:animEffect>
                                  </p:childTnLst>
                                </p:cTn>
                              </p:par>
                            </p:childTnLst>
                          </p:cTn>
                        </p:par>
                        <p:par>
                          <p:cTn id="56" fill="hold">
                            <p:stCondLst>
                              <p:cond delay="4600"/>
                            </p:stCondLst>
                            <p:childTnLst>
                              <p:par>
                                <p:cTn id="57" presetID="17" presetClass="entr" presetSubtype="10" fill="hold" grpId="0" nodeType="afterEffect">
                                  <p:stCondLst>
                                    <p:cond delay="0"/>
                                  </p:stCondLst>
                                  <p:childTnLst>
                                    <p:set>
                                      <p:cBhvr>
                                        <p:cTn id="58" dur="1" fill="hold">
                                          <p:stCondLst>
                                            <p:cond delay="0"/>
                                          </p:stCondLst>
                                        </p:cTn>
                                        <p:tgtEl>
                                          <p:spTgt spid="26638"/>
                                        </p:tgtEl>
                                        <p:attrNameLst>
                                          <p:attrName>style.visibility</p:attrName>
                                        </p:attrNameLst>
                                      </p:cBhvr>
                                      <p:to>
                                        <p:strVal val="visible"/>
                                      </p:to>
                                    </p:set>
                                    <p:anim calcmode="lin" valueType="num">
                                      <p:cBhvr>
                                        <p:cTn id="59" dur="500" fill="hold"/>
                                        <p:tgtEl>
                                          <p:spTgt spid="26638"/>
                                        </p:tgtEl>
                                        <p:attrNameLst>
                                          <p:attrName>ppt_w</p:attrName>
                                        </p:attrNameLst>
                                      </p:cBhvr>
                                      <p:tavLst>
                                        <p:tav tm="0">
                                          <p:val>
                                            <p:fltVal val="0"/>
                                          </p:val>
                                        </p:tav>
                                        <p:tav tm="100000">
                                          <p:val>
                                            <p:strVal val="#ppt_w"/>
                                          </p:val>
                                        </p:tav>
                                      </p:tavLst>
                                    </p:anim>
                                    <p:anim calcmode="lin" valueType="num">
                                      <p:cBhvr>
                                        <p:cTn id="60" dur="500" fill="hold"/>
                                        <p:tgtEl>
                                          <p:spTgt spid="26638"/>
                                        </p:tgtEl>
                                        <p:attrNameLst>
                                          <p:attrName>ppt_h</p:attrName>
                                        </p:attrNameLst>
                                      </p:cBhvr>
                                      <p:tavLst>
                                        <p:tav tm="0">
                                          <p:val>
                                            <p:strVal val="#ppt_h"/>
                                          </p:val>
                                        </p:tav>
                                        <p:tav tm="100000">
                                          <p:val>
                                            <p:strVal val="#ppt_h"/>
                                          </p:val>
                                        </p:tav>
                                      </p:tavLst>
                                    </p:anim>
                                  </p:childTnLst>
                                </p:cTn>
                              </p:par>
                              <p:par>
                                <p:cTn id="61" presetID="17" presetClass="entr" presetSubtype="10" fill="hold" nodeType="withEffect">
                                  <p:stCondLst>
                                    <p:cond delay="0"/>
                                  </p:stCondLst>
                                  <p:childTnLst>
                                    <p:set>
                                      <p:cBhvr>
                                        <p:cTn id="62" dur="1" fill="hold">
                                          <p:stCondLst>
                                            <p:cond delay="0"/>
                                          </p:stCondLst>
                                        </p:cTn>
                                        <p:tgtEl>
                                          <p:spTgt spid="26653"/>
                                        </p:tgtEl>
                                        <p:attrNameLst>
                                          <p:attrName>style.visibility</p:attrName>
                                        </p:attrNameLst>
                                      </p:cBhvr>
                                      <p:to>
                                        <p:strVal val="visible"/>
                                      </p:to>
                                    </p:set>
                                    <p:anim calcmode="lin" valueType="num">
                                      <p:cBhvr>
                                        <p:cTn id="63" dur="500" fill="hold"/>
                                        <p:tgtEl>
                                          <p:spTgt spid="26653"/>
                                        </p:tgtEl>
                                        <p:attrNameLst>
                                          <p:attrName>ppt_w</p:attrName>
                                        </p:attrNameLst>
                                      </p:cBhvr>
                                      <p:tavLst>
                                        <p:tav tm="0">
                                          <p:val>
                                            <p:fltVal val="0"/>
                                          </p:val>
                                        </p:tav>
                                        <p:tav tm="100000">
                                          <p:val>
                                            <p:strVal val="#ppt_w"/>
                                          </p:val>
                                        </p:tav>
                                      </p:tavLst>
                                    </p:anim>
                                    <p:anim calcmode="lin" valueType="num">
                                      <p:cBhvr>
                                        <p:cTn id="64" dur="500" fill="hold"/>
                                        <p:tgtEl>
                                          <p:spTgt spid="26653"/>
                                        </p:tgtEl>
                                        <p:attrNameLst>
                                          <p:attrName>ppt_h</p:attrName>
                                        </p:attrNameLst>
                                      </p:cBhvr>
                                      <p:tavLst>
                                        <p:tav tm="0">
                                          <p:val>
                                            <p:strVal val="#ppt_h"/>
                                          </p:val>
                                        </p:tav>
                                        <p:tav tm="100000">
                                          <p:val>
                                            <p:strVal val="#ppt_h"/>
                                          </p:val>
                                        </p:tav>
                                      </p:tavLst>
                                    </p:anim>
                                  </p:childTnLst>
                                </p:cTn>
                              </p:par>
                              <p:par>
                                <p:cTn id="65" presetID="17" presetClass="entr" presetSubtype="10" fill="hold" nodeType="with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strVal val="#ppt_h"/>
                                          </p:val>
                                        </p:tav>
                                        <p:tav tm="100000">
                                          <p:val>
                                            <p:strVal val="#ppt_h"/>
                                          </p:val>
                                        </p:tav>
                                      </p:tavLst>
                                    </p:anim>
                                  </p:childTnLst>
                                </p:cTn>
                              </p:par>
                              <p:par>
                                <p:cTn id="69" presetID="17" presetClass="entr" presetSubtype="10" fill="hold" nodeType="withEffect">
                                  <p:stCondLst>
                                    <p:cond delay="0"/>
                                  </p:stCondLst>
                                  <p:childTnLst>
                                    <p:set>
                                      <p:cBhvr>
                                        <p:cTn id="70" dur="1" fill="hold">
                                          <p:stCondLst>
                                            <p:cond delay="0"/>
                                          </p:stCondLst>
                                        </p:cTn>
                                        <p:tgtEl>
                                          <p:spTgt spid="26650"/>
                                        </p:tgtEl>
                                        <p:attrNameLst>
                                          <p:attrName>style.visibility</p:attrName>
                                        </p:attrNameLst>
                                      </p:cBhvr>
                                      <p:to>
                                        <p:strVal val="visible"/>
                                      </p:to>
                                    </p:set>
                                    <p:anim calcmode="lin" valueType="num">
                                      <p:cBhvr>
                                        <p:cTn id="71" dur="500" fill="hold"/>
                                        <p:tgtEl>
                                          <p:spTgt spid="26650"/>
                                        </p:tgtEl>
                                        <p:attrNameLst>
                                          <p:attrName>ppt_w</p:attrName>
                                        </p:attrNameLst>
                                      </p:cBhvr>
                                      <p:tavLst>
                                        <p:tav tm="0">
                                          <p:val>
                                            <p:fltVal val="0"/>
                                          </p:val>
                                        </p:tav>
                                        <p:tav tm="100000">
                                          <p:val>
                                            <p:strVal val="#ppt_w"/>
                                          </p:val>
                                        </p:tav>
                                      </p:tavLst>
                                    </p:anim>
                                    <p:anim calcmode="lin" valueType="num">
                                      <p:cBhvr>
                                        <p:cTn id="72" dur="500" fill="hold"/>
                                        <p:tgtEl>
                                          <p:spTgt spid="26650"/>
                                        </p:tgtEl>
                                        <p:attrNameLst>
                                          <p:attrName>ppt_h</p:attrName>
                                        </p:attrNameLst>
                                      </p:cBhvr>
                                      <p:tavLst>
                                        <p:tav tm="0">
                                          <p:val>
                                            <p:strVal val="#ppt_h"/>
                                          </p:val>
                                        </p:tav>
                                        <p:tav tm="100000">
                                          <p:val>
                                            <p:strVal val="#ppt_h"/>
                                          </p:val>
                                        </p:tav>
                                      </p:tavLst>
                                    </p:anim>
                                  </p:childTnLst>
                                </p:cTn>
                              </p:par>
                            </p:childTnLst>
                          </p:cTn>
                        </p:par>
                        <p:par>
                          <p:cTn id="73" fill="hold">
                            <p:stCondLst>
                              <p:cond delay="5100"/>
                            </p:stCondLst>
                            <p:childTnLst>
                              <p:par>
                                <p:cTn id="74" presetID="17" presetClass="entr" presetSubtype="10"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p:cTn id="76" dur="500" fill="hold"/>
                                        <p:tgtEl>
                                          <p:spTgt spid="3"/>
                                        </p:tgtEl>
                                        <p:attrNameLst>
                                          <p:attrName>ppt_w</p:attrName>
                                        </p:attrNameLst>
                                      </p:cBhvr>
                                      <p:tavLst>
                                        <p:tav tm="0">
                                          <p:val>
                                            <p:fltVal val="0"/>
                                          </p:val>
                                        </p:tav>
                                        <p:tav tm="100000">
                                          <p:val>
                                            <p:strVal val="#ppt_w"/>
                                          </p:val>
                                        </p:tav>
                                      </p:tavLst>
                                    </p:anim>
                                    <p:anim calcmode="lin" valueType="num">
                                      <p:cBhvr>
                                        <p:cTn id="77" dur="500" fill="hold"/>
                                        <p:tgtEl>
                                          <p:spTgt spid="3"/>
                                        </p:tgtEl>
                                        <p:attrNameLst>
                                          <p:attrName>ppt_h</p:attrName>
                                        </p:attrNameLst>
                                      </p:cBhvr>
                                      <p:tavLst>
                                        <p:tav tm="0">
                                          <p:val>
                                            <p:strVal val="#ppt_h"/>
                                          </p:val>
                                        </p:tav>
                                        <p:tav tm="100000">
                                          <p:val>
                                            <p:strVal val="#ppt_h"/>
                                          </p:val>
                                        </p:tav>
                                      </p:tavLst>
                                    </p:anim>
                                  </p:childTnLst>
                                </p:cTn>
                              </p:par>
                              <p:par>
                                <p:cTn id="78" presetID="17" presetClass="entr" presetSubtype="10" fill="hold" nodeType="withEffect">
                                  <p:stCondLst>
                                    <p:cond delay="0"/>
                                  </p:stCondLst>
                                  <p:childTnLst>
                                    <p:set>
                                      <p:cBhvr>
                                        <p:cTn id="79" dur="1" fill="hold">
                                          <p:stCondLst>
                                            <p:cond delay="0"/>
                                          </p:stCondLst>
                                        </p:cTn>
                                        <p:tgtEl>
                                          <p:spTgt spid="26652"/>
                                        </p:tgtEl>
                                        <p:attrNameLst>
                                          <p:attrName>style.visibility</p:attrName>
                                        </p:attrNameLst>
                                      </p:cBhvr>
                                      <p:to>
                                        <p:strVal val="visible"/>
                                      </p:to>
                                    </p:set>
                                    <p:anim calcmode="lin" valueType="num">
                                      <p:cBhvr>
                                        <p:cTn id="80" dur="500" fill="hold"/>
                                        <p:tgtEl>
                                          <p:spTgt spid="26652"/>
                                        </p:tgtEl>
                                        <p:attrNameLst>
                                          <p:attrName>ppt_w</p:attrName>
                                        </p:attrNameLst>
                                      </p:cBhvr>
                                      <p:tavLst>
                                        <p:tav tm="0">
                                          <p:val>
                                            <p:fltVal val="0"/>
                                          </p:val>
                                        </p:tav>
                                        <p:tav tm="100000">
                                          <p:val>
                                            <p:strVal val="#ppt_w"/>
                                          </p:val>
                                        </p:tav>
                                      </p:tavLst>
                                    </p:anim>
                                    <p:anim calcmode="lin" valueType="num">
                                      <p:cBhvr>
                                        <p:cTn id="81" dur="500" fill="hold"/>
                                        <p:tgtEl>
                                          <p:spTgt spid="26652"/>
                                        </p:tgtEl>
                                        <p:attrNameLst>
                                          <p:attrName>ppt_h</p:attrName>
                                        </p:attrNameLst>
                                      </p:cBhvr>
                                      <p:tavLst>
                                        <p:tav tm="0">
                                          <p:val>
                                            <p:strVal val="#ppt_h"/>
                                          </p:val>
                                        </p:tav>
                                        <p:tav tm="100000">
                                          <p:val>
                                            <p:strVal val="#ppt_h"/>
                                          </p:val>
                                        </p:tav>
                                      </p:tavLst>
                                    </p:anim>
                                  </p:childTnLst>
                                </p:cTn>
                              </p:par>
                              <p:par>
                                <p:cTn id="82" presetID="17" presetClass="entr" presetSubtype="10" fill="hold" nodeType="withEffect">
                                  <p:stCondLst>
                                    <p:cond delay="0"/>
                                  </p:stCondLst>
                                  <p:childTnLst>
                                    <p:set>
                                      <p:cBhvr>
                                        <p:cTn id="83" dur="1" fill="hold">
                                          <p:stCondLst>
                                            <p:cond delay="0"/>
                                          </p:stCondLst>
                                        </p:cTn>
                                        <p:tgtEl>
                                          <p:spTgt spid="4"/>
                                        </p:tgtEl>
                                        <p:attrNameLst>
                                          <p:attrName>style.visibility</p:attrName>
                                        </p:attrNameLst>
                                      </p:cBhvr>
                                      <p:to>
                                        <p:strVal val="visible"/>
                                      </p:to>
                                    </p:set>
                                    <p:anim calcmode="lin" valueType="num">
                                      <p:cBhvr>
                                        <p:cTn id="84" dur="500" fill="hold"/>
                                        <p:tgtEl>
                                          <p:spTgt spid="4"/>
                                        </p:tgtEl>
                                        <p:attrNameLst>
                                          <p:attrName>ppt_w</p:attrName>
                                        </p:attrNameLst>
                                      </p:cBhvr>
                                      <p:tavLst>
                                        <p:tav tm="0">
                                          <p:val>
                                            <p:fltVal val="0"/>
                                          </p:val>
                                        </p:tav>
                                        <p:tav tm="100000">
                                          <p:val>
                                            <p:strVal val="#ppt_w"/>
                                          </p:val>
                                        </p:tav>
                                      </p:tavLst>
                                    </p:anim>
                                    <p:anim calcmode="lin" valueType="num">
                                      <p:cBhvr>
                                        <p:cTn id="85" dur="500" fill="hold"/>
                                        <p:tgtEl>
                                          <p:spTgt spid="4"/>
                                        </p:tgtEl>
                                        <p:attrNameLst>
                                          <p:attrName>ppt_h</p:attrName>
                                        </p:attrNameLst>
                                      </p:cBhvr>
                                      <p:tavLst>
                                        <p:tav tm="0">
                                          <p:val>
                                            <p:strVal val="#ppt_h"/>
                                          </p:val>
                                        </p:tav>
                                        <p:tav tm="100000">
                                          <p:val>
                                            <p:strVal val="#ppt_h"/>
                                          </p:val>
                                        </p:tav>
                                      </p:tavLst>
                                    </p:anim>
                                  </p:childTnLst>
                                </p:cTn>
                              </p:par>
                              <p:par>
                                <p:cTn id="86" presetID="17" presetClass="entr" presetSubtype="10" fill="hold" nodeType="withEffect">
                                  <p:stCondLst>
                                    <p:cond delay="0"/>
                                  </p:stCondLst>
                                  <p:childTnLst>
                                    <p:set>
                                      <p:cBhvr>
                                        <p:cTn id="87" dur="1" fill="hold">
                                          <p:stCondLst>
                                            <p:cond delay="0"/>
                                          </p:stCondLst>
                                        </p:cTn>
                                        <p:tgtEl>
                                          <p:spTgt spid="26651"/>
                                        </p:tgtEl>
                                        <p:attrNameLst>
                                          <p:attrName>style.visibility</p:attrName>
                                        </p:attrNameLst>
                                      </p:cBhvr>
                                      <p:to>
                                        <p:strVal val="visible"/>
                                      </p:to>
                                    </p:set>
                                    <p:anim calcmode="lin" valueType="num">
                                      <p:cBhvr>
                                        <p:cTn id="88" dur="500" fill="hold"/>
                                        <p:tgtEl>
                                          <p:spTgt spid="26651"/>
                                        </p:tgtEl>
                                        <p:attrNameLst>
                                          <p:attrName>ppt_w</p:attrName>
                                        </p:attrNameLst>
                                      </p:cBhvr>
                                      <p:tavLst>
                                        <p:tav tm="0">
                                          <p:val>
                                            <p:fltVal val="0"/>
                                          </p:val>
                                        </p:tav>
                                        <p:tav tm="100000">
                                          <p:val>
                                            <p:strVal val="#ppt_w"/>
                                          </p:val>
                                        </p:tav>
                                      </p:tavLst>
                                    </p:anim>
                                    <p:anim calcmode="lin" valueType="num">
                                      <p:cBhvr>
                                        <p:cTn id="89" dur="500" fill="hold"/>
                                        <p:tgtEl>
                                          <p:spTgt spid="2665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4" grpId="0" animBg="1"/>
      <p:bldP spid="26635" grpId="0" animBg="1"/>
      <p:bldP spid="26636" grpId="0" animBg="1"/>
      <p:bldP spid="26637" grpId="0" animBg="1"/>
      <p:bldP spid="26638" grpId="0" bldLvl="0" animBg="1" autoUpdateAnimBg="0"/>
      <p:bldP spid="26648" grpId="0" animBg="1"/>
    </p:bldLst>
  </p:timing>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1F497D"/>
      </a:dk2>
      <a:lt2>
        <a:srgbClr val="83DEFD"/>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行云流水">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ln/>
      </a:spPr>
      <a:bodyPr vert="eaVert" wrap="square" rtlCol="0" anchor="ctr" anchorCtr="0">
        <a:noAutofit/>
      </a:bodyPr>
      <a:lstStyle>
        <a:defPPr>
          <a:defRPr dirty="0"/>
        </a:defPPr>
      </a:lstStyle>
      <a:style>
        <a:lnRef idx="1">
          <a:schemeClr val="accent5"/>
        </a:lnRef>
        <a:fillRef idx="2">
          <a:schemeClr val="accent5"/>
        </a:fillRef>
        <a:effectRef idx="1">
          <a:schemeClr val="accent5"/>
        </a:effectRef>
        <a:fontRef idx="minor">
          <a:schemeClr val="dk1"/>
        </a:fontRef>
      </a:style>
    </a:txDef>
  </a:objectDefaults>
  <a:extraClrScheme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2255</TotalTime>
  <Words>4323</Words>
  <Application>Microsoft Office PowerPoint</Application>
  <PresentationFormat>全屏显示(4:3)</PresentationFormat>
  <Paragraphs>371</Paragraphs>
  <Slides>37</Slides>
  <Notes>1</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37</vt:i4>
      </vt:variant>
    </vt:vector>
  </HeadingPairs>
  <TitlesOfParts>
    <vt:vector size="53" baseType="lpstr">
      <vt:lpstr>Arial</vt:lpstr>
      <vt:lpstr>宋体</vt:lpstr>
      <vt:lpstr>Times New Roman</vt:lpstr>
      <vt:lpstr>华文行楷</vt:lpstr>
      <vt:lpstr>经典空叠圆简</vt:lpstr>
      <vt:lpstr>华文新魏</vt:lpstr>
      <vt:lpstr>微软雅黑</vt:lpstr>
      <vt:lpstr>Wingdings</vt:lpstr>
      <vt:lpstr>Calibri</vt:lpstr>
      <vt:lpstr>Cambria</vt:lpstr>
      <vt:lpstr>仿宋</vt:lpstr>
      <vt:lpstr>MS PGothic</vt:lpstr>
      <vt:lpstr>隶书</vt:lpstr>
      <vt:lpstr>Office 主题</vt:lpstr>
      <vt:lpstr>1_自定义设计方案</vt:lpstr>
      <vt:lpstr>自定义设计方案</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cc</dc:creator>
  <cp:lastModifiedBy>jerry</cp:lastModifiedBy>
  <cp:revision>216</cp:revision>
  <dcterms:created xsi:type="dcterms:W3CDTF">2012-06-05T01:53:24Z</dcterms:created>
  <dcterms:modified xsi:type="dcterms:W3CDTF">2012-12-25T07:05:54Z</dcterms:modified>
</cp:coreProperties>
</file>